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2" roundtripDataSignature="AMtx7mi41wYqUVg7vzJ8zFkqnQ6QTPrY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73c55cb135_0_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373c55cb135_0_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3c55cb135_0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373c55cb135_0_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73c55cb135_0_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373c55cb135_0_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73c55cb135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373c55cb135_0_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73c55cb135_0_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73c55cb135_0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73c55cb135_0_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373c55cb135_0_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73c55cb135_0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373c55cb135_0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73c55cb135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373c55cb135_0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73c55cb135_0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373c55cb135_0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73c55cb135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373c55cb135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73c55cb135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73c55cb135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373c55cb135_0_1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73c55cb135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373c55cb135_0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73c55cb135_0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373c55cb135_0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 Slide 4">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12"/>
          <p:cNvSpPr txBox="1"/>
          <p:nvPr>
            <p:ph type="ctrTitle"/>
          </p:nvPr>
        </p:nvSpPr>
        <p:spPr>
          <a:xfrm>
            <a:off x="379002" y="396621"/>
            <a:ext cx="3220541" cy="2981242"/>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2"/>
          <p:cNvSpPr txBox="1"/>
          <p:nvPr>
            <p:ph idx="1" type="subTitle"/>
          </p:nvPr>
        </p:nvSpPr>
        <p:spPr>
          <a:xfrm>
            <a:off x="458831" y="3589015"/>
            <a:ext cx="2146484" cy="10723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21"/>
          <p:cNvSpPr txBox="1"/>
          <p:nvPr>
            <p:ph type="ctrTitle"/>
          </p:nvPr>
        </p:nvSpPr>
        <p:spPr>
          <a:xfrm>
            <a:off x="473264" y="404484"/>
            <a:ext cx="7866403" cy="47093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b="1"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1"/>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22"/>
          <p:cNvSpPr txBox="1"/>
          <p:nvPr>
            <p:ph type="ctrTitle"/>
          </p:nvPr>
        </p:nvSpPr>
        <p:spPr>
          <a:xfrm>
            <a:off x="711803" y="588362"/>
            <a:ext cx="7117676" cy="2988919"/>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rgbClr val="000000"/>
              </a:buClr>
              <a:buSzPts val="4800"/>
              <a:buFont typeface="Arial"/>
              <a:buNone/>
              <a:defRPr sz="4800" cap="non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2"/>
          <p:cNvSpPr txBox="1"/>
          <p:nvPr>
            <p:ph idx="1" type="subTitle"/>
          </p:nvPr>
        </p:nvSpPr>
        <p:spPr>
          <a:xfrm>
            <a:off x="711803" y="3584814"/>
            <a:ext cx="7117676" cy="115141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rgbClr val="000000"/>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3"/>
          <p:cNvSpPr txBox="1"/>
          <p:nvPr>
            <p:ph type="ctrTitle"/>
          </p:nvPr>
        </p:nvSpPr>
        <p:spPr>
          <a:xfrm>
            <a:off x="711803" y="588362"/>
            <a:ext cx="7117676" cy="2988919"/>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3"/>
          <p:cNvSpPr txBox="1"/>
          <p:nvPr>
            <p:ph idx="1" type="subTitle"/>
          </p:nvPr>
        </p:nvSpPr>
        <p:spPr>
          <a:xfrm>
            <a:off x="711803" y="3584814"/>
            <a:ext cx="7117676" cy="115141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4">
  <p:cSld name="1_Title Slide 4">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4"/>
          <p:cNvSpPr txBox="1"/>
          <p:nvPr>
            <p:ph type="ctrTitle"/>
          </p:nvPr>
        </p:nvSpPr>
        <p:spPr>
          <a:xfrm>
            <a:off x="3956774" y="4296434"/>
            <a:ext cx="5252541" cy="1262538"/>
          </a:xfrm>
          <a:prstGeom prst="rect">
            <a:avLst/>
          </a:prstGeom>
          <a:noFill/>
          <a:ln>
            <a:noFill/>
          </a:ln>
        </p:spPr>
        <p:txBody>
          <a:bodyPr anchorCtr="0" anchor="t" bIns="45700" lIns="91425" spcFirstLastPara="1" rIns="91425" wrap="square" tIns="45700">
            <a:noAutofit/>
          </a:bodyPr>
          <a:lstStyle>
            <a:lvl1pPr lvl="0" algn="l">
              <a:lnSpc>
                <a:spcPct val="127500"/>
              </a:lnSpc>
              <a:spcBef>
                <a:spcPts val="0"/>
              </a:spcBef>
              <a:spcAft>
                <a:spcPts val="0"/>
              </a:spcAft>
              <a:buClr>
                <a:schemeClr val="dk1"/>
              </a:buClr>
              <a:buSzPts val="4000"/>
              <a:buFont typeface="Arial"/>
              <a:buNone/>
              <a:defRPr sz="4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subTitle"/>
          </p:nvPr>
        </p:nvSpPr>
        <p:spPr>
          <a:xfrm>
            <a:off x="3956774" y="5769428"/>
            <a:ext cx="2146484" cy="56907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p:cSld name="2_Title Slide 4">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25"/>
          <p:cNvSpPr txBox="1"/>
          <p:nvPr>
            <p:ph type="ctrTitle"/>
          </p:nvPr>
        </p:nvSpPr>
        <p:spPr>
          <a:xfrm>
            <a:off x="3739059" y="4276751"/>
            <a:ext cx="5252541" cy="1262538"/>
          </a:xfrm>
          <a:prstGeom prst="rect">
            <a:avLst/>
          </a:prstGeom>
          <a:noFill/>
          <a:ln>
            <a:noFill/>
          </a:ln>
        </p:spPr>
        <p:txBody>
          <a:bodyPr anchorCtr="0" anchor="t" bIns="45700" lIns="91425" spcFirstLastPara="1" rIns="91425" wrap="square" tIns="45700">
            <a:noAutofit/>
          </a:bodyPr>
          <a:lstStyle>
            <a:lvl1pPr lvl="0" algn="l">
              <a:lnSpc>
                <a:spcPct val="127500"/>
              </a:lnSpc>
              <a:spcBef>
                <a:spcPts val="0"/>
              </a:spcBef>
              <a:spcAft>
                <a:spcPts val="0"/>
              </a:spcAft>
              <a:buClr>
                <a:schemeClr val="dk1"/>
              </a:buClr>
              <a:buSzPts val="4000"/>
              <a:buFont typeface="Arial"/>
              <a:buNone/>
              <a:defRPr sz="4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5"/>
          <p:cNvSpPr txBox="1"/>
          <p:nvPr>
            <p:ph idx="1" type="subTitle"/>
          </p:nvPr>
        </p:nvSpPr>
        <p:spPr>
          <a:xfrm>
            <a:off x="3739059" y="5787823"/>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4">
  <p:cSld name="3_Title Slide 4">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6"/>
          <p:cNvSpPr txBox="1"/>
          <p:nvPr>
            <p:ph type="ctrTitle"/>
          </p:nvPr>
        </p:nvSpPr>
        <p:spPr>
          <a:xfrm>
            <a:off x="154030" y="517551"/>
            <a:ext cx="3438255" cy="2639306"/>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subTitle"/>
          </p:nvPr>
        </p:nvSpPr>
        <p:spPr>
          <a:xfrm>
            <a:off x="154030" y="3588909"/>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4">
  <p:cSld name="4_Title Slide 4">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7"/>
          <p:cNvSpPr txBox="1"/>
          <p:nvPr>
            <p:ph type="ctrTitle"/>
          </p:nvPr>
        </p:nvSpPr>
        <p:spPr>
          <a:xfrm>
            <a:off x="154030" y="1189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7"/>
          <p:cNvSpPr txBox="1"/>
          <p:nvPr>
            <p:ph idx="1" type="subTitle"/>
          </p:nvPr>
        </p:nvSpPr>
        <p:spPr>
          <a:xfrm>
            <a:off x="154030" y="3059137"/>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4">
  <p:cSld name="5_Title Slide 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8"/>
          <p:cNvSpPr txBox="1"/>
          <p:nvPr>
            <p:ph type="ctrTitle"/>
          </p:nvPr>
        </p:nvSpPr>
        <p:spPr>
          <a:xfrm>
            <a:off x="3644716" y="4237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8"/>
          <p:cNvSpPr txBox="1"/>
          <p:nvPr>
            <p:ph idx="1" type="subTitle"/>
          </p:nvPr>
        </p:nvSpPr>
        <p:spPr>
          <a:xfrm>
            <a:off x="3644716" y="5859440"/>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4">
  <p:cSld name="6_Title Slide 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9"/>
          <p:cNvSpPr txBox="1"/>
          <p:nvPr>
            <p:ph type="ctrTitle"/>
          </p:nvPr>
        </p:nvSpPr>
        <p:spPr>
          <a:xfrm>
            <a:off x="3644716" y="4237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29"/>
          <p:cNvSpPr txBox="1"/>
          <p:nvPr>
            <p:ph idx="1" type="subTitle"/>
          </p:nvPr>
        </p:nvSpPr>
        <p:spPr>
          <a:xfrm>
            <a:off x="3644716" y="5859440"/>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4">
  <p:cSld name="7_Title Slide 4">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30"/>
          <p:cNvSpPr txBox="1"/>
          <p:nvPr>
            <p:ph type="ctrTitle"/>
          </p:nvPr>
        </p:nvSpPr>
        <p:spPr>
          <a:xfrm>
            <a:off x="3644716" y="4237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0"/>
          <p:cNvSpPr txBox="1"/>
          <p:nvPr>
            <p:ph idx="1" type="subTitle"/>
          </p:nvPr>
        </p:nvSpPr>
        <p:spPr>
          <a:xfrm>
            <a:off x="3644716" y="5859440"/>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3"/>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3"/>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a:bodyPr>
          <a:lstStyle>
            <a:lvl1pPr indent="-387350" lvl="0" marL="457200" algn="l">
              <a:spcBef>
                <a:spcPts val="500"/>
              </a:spcBef>
              <a:spcAft>
                <a:spcPts val="0"/>
              </a:spcAft>
              <a:buClr>
                <a:schemeClr val="dk1"/>
              </a:buClr>
              <a:buSzPts val="2500"/>
              <a:buChar char="•"/>
              <a:defRPr/>
            </a:lvl1pPr>
            <a:lvl2pPr indent="-361950" lvl="1" marL="914400" algn="l">
              <a:spcBef>
                <a:spcPts val="672"/>
              </a:spcBef>
              <a:spcAft>
                <a:spcPts val="0"/>
              </a:spcAft>
              <a:buClr>
                <a:schemeClr val="dk1"/>
              </a:buClr>
              <a:buSzPts val="2100"/>
              <a:buChar char="•"/>
              <a:defRPr/>
            </a:lvl2pPr>
            <a:lvl3pPr indent="-336550" lvl="2" marL="1371600" algn="l">
              <a:lnSpc>
                <a:spcPct val="100000"/>
              </a:lnSpc>
              <a:spcBef>
                <a:spcPts val="576"/>
              </a:spcBef>
              <a:spcAft>
                <a:spcPts val="0"/>
              </a:spcAft>
              <a:buClr>
                <a:schemeClr val="dk1"/>
              </a:buClr>
              <a:buSzPts val="1700"/>
              <a:buChar char="•"/>
              <a:defRPr/>
            </a:lvl3pPr>
            <a:lvl4pPr indent="-323850" lvl="3" marL="1828800" algn="l">
              <a:lnSpc>
                <a:spcPct val="100000"/>
              </a:lnSpc>
              <a:spcBef>
                <a:spcPts val="480"/>
              </a:spcBef>
              <a:spcAft>
                <a:spcPts val="0"/>
              </a:spcAft>
              <a:buClr>
                <a:schemeClr val="dk1"/>
              </a:buClr>
              <a:buSzPts val="1500"/>
              <a:buChar char="•"/>
              <a:defRPr/>
            </a:lvl4pPr>
            <a:lvl5pPr indent="-342900" lvl="4" marL="2286000" algn="l">
              <a:lnSpc>
                <a:spcPct val="116666"/>
              </a:lnSpc>
              <a:spcBef>
                <a:spcPts val="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13"/>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3"/>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Section slide 3" showMasterSp="0">
  <p:cSld name="1_Quote/Section slide 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31"/>
          <p:cNvSpPr txBox="1"/>
          <p:nvPr>
            <p:ph type="ctrTitle"/>
          </p:nvPr>
        </p:nvSpPr>
        <p:spPr>
          <a:xfrm>
            <a:off x="473264" y="719668"/>
            <a:ext cx="8103469" cy="1711475"/>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lt1"/>
              </a:buClr>
              <a:buSzPts val="6500"/>
              <a:buFont typeface="Arial"/>
              <a:buNone/>
              <a:defRPr b="1" sz="65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31"/>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1"/>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Section slide 3" showMasterSp="0">
  <p:cSld name="2_Quote/Section slide 3">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32"/>
          <p:cNvSpPr txBox="1"/>
          <p:nvPr>
            <p:ph type="ctrTitle"/>
          </p:nvPr>
        </p:nvSpPr>
        <p:spPr>
          <a:xfrm>
            <a:off x="473264" y="719668"/>
            <a:ext cx="8103469" cy="1711475"/>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lt1"/>
              </a:buClr>
              <a:buSzPts val="6500"/>
              <a:buFont typeface="Arial"/>
              <a:buNone/>
              <a:defRPr b="1" sz="65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32"/>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2"/>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Quote/Section slide 3" showMasterSp="0">
  <p:cSld name="3_Quote/Section slide 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33"/>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3"/>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1"/>
        </a:solidFill>
      </p:bgPr>
    </p:bg>
    <p:spTree>
      <p:nvGrpSpPr>
        <p:cNvPr id="100" name="Shape 10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vertical img">
  <p:cSld name="Content 2 vertical img">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4"/>
          <p:cNvSpPr/>
          <p:nvPr>
            <p:ph idx="2" type="pic"/>
          </p:nvPr>
        </p:nvSpPr>
        <p:spPr>
          <a:xfrm>
            <a:off x="5397354" y="1465537"/>
            <a:ext cx="3746646" cy="5392463"/>
          </a:xfrm>
          <a:prstGeom prst="rect">
            <a:avLst/>
          </a:prstGeom>
          <a:solidFill>
            <a:srgbClr val="D8D8D8"/>
          </a:solidFill>
          <a:ln>
            <a:noFill/>
          </a:ln>
        </p:spPr>
      </p:sp>
      <p:sp>
        <p:nvSpPr>
          <p:cNvPr id="24" name="Google Shape;24;p14"/>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4"/>
          <p:cNvSpPr txBox="1"/>
          <p:nvPr>
            <p:ph idx="1" type="body"/>
          </p:nvPr>
        </p:nvSpPr>
        <p:spPr>
          <a:xfrm>
            <a:off x="365567" y="1472184"/>
            <a:ext cx="4783746" cy="4212639"/>
          </a:xfrm>
          <a:prstGeom prst="rect">
            <a:avLst/>
          </a:prstGeom>
          <a:noFill/>
          <a:ln>
            <a:noFill/>
          </a:ln>
        </p:spPr>
        <p:txBody>
          <a:bodyPr anchorCtr="0" anchor="t" bIns="45700" lIns="91425" spcFirstLastPara="1" rIns="91425" wrap="square" tIns="45700">
            <a:normAutofit/>
          </a:bodyPr>
          <a:lstStyle>
            <a:lvl1pPr indent="-387350" lvl="0" marL="457200" algn="l">
              <a:spcBef>
                <a:spcPts val="500"/>
              </a:spcBef>
              <a:spcAft>
                <a:spcPts val="0"/>
              </a:spcAft>
              <a:buClr>
                <a:schemeClr val="dk1"/>
              </a:buClr>
              <a:buSzPts val="2500"/>
              <a:buChar char="•"/>
              <a:defRPr/>
            </a:lvl1pPr>
            <a:lvl2pPr indent="-361950" lvl="1" marL="914400" algn="l">
              <a:spcBef>
                <a:spcPts val="672"/>
              </a:spcBef>
              <a:spcAft>
                <a:spcPts val="0"/>
              </a:spcAft>
              <a:buClr>
                <a:schemeClr val="dk1"/>
              </a:buClr>
              <a:buSzPts val="2100"/>
              <a:buChar char="•"/>
              <a:defRPr/>
            </a:lvl2pPr>
            <a:lvl3pPr indent="-336550" lvl="2" marL="1371600" algn="l">
              <a:lnSpc>
                <a:spcPct val="100000"/>
              </a:lnSpc>
              <a:spcBef>
                <a:spcPts val="576"/>
              </a:spcBef>
              <a:spcAft>
                <a:spcPts val="0"/>
              </a:spcAft>
              <a:buClr>
                <a:schemeClr val="dk1"/>
              </a:buClr>
              <a:buSzPts val="1700"/>
              <a:buChar char="•"/>
              <a:defRPr/>
            </a:lvl3pPr>
            <a:lvl4pPr indent="-323850" lvl="3" marL="1828800" algn="l">
              <a:lnSpc>
                <a:spcPct val="100000"/>
              </a:lnSpc>
              <a:spcBef>
                <a:spcPts val="480"/>
              </a:spcBef>
              <a:spcAft>
                <a:spcPts val="0"/>
              </a:spcAft>
              <a:buClr>
                <a:schemeClr val="dk1"/>
              </a:buClr>
              <a:buSzPts val="1500"/>
              <a:buChar char="•"/>
              <a:defRPr/>
            </a:lvl4pPr>
            <a:lvl5pPr indent="-342900" lvl="4" marL="2286000" algn="l">
              <a:lnSpc>
                <a:spcPct val="116666"/>
              </a:lnSpc>
              <a:spcBef>
                <a:spcPts val="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14"/>
          <p:cNvSpPr txBox="1"/>
          <p:nvPr>
            <p:ph idx="10" type="dt"/>
          </p:nvPr>
        </p:nvSpPr>
        <p:spPr>
          <a:xfrm>
            <a:off x="6032493" y="6155267"/>
            <a:ext cx="231563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horizontal img">
  <p:cSld name="Content 3 horizontal img">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15"/>
          <p:cNvSpPr/>
          <p:nvPr>
            <p:ph idx="2" type="pic"/>
          </p:nvPr>
        </p:nvSpPr>
        <p:spPr>
          <a:xfrm>
            <a:off x="3804114" y="1465320"/>
            <a:ext cx="5339886" cy="4229423"/>
          </a:xfrm>
          <a:prstGeom prst="rect">
            <a:avLst/>
          </a:prstGeom>
          <a:solidFill>
            <a:srgbClr val="D8D8D8"/>
          </a:solidFill>
          <a:ln>
            <a:noFill/>
          </a:ln>
        </p:spPr>
      </p:sp>
      <p:sp>
        <p:nvSpPr>
          <p:cNvPr id="30" name="Google Shape;30;p15"/>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5"/>
          <p:cNvSpPr txBox="1"/>
          <p:nvPr>
            <p:ph idx="1" type="body"/>
          </p:nvPr>
        </p:nvSpPr>
        <p:spPr>
          <a:xfrm>
            <a:off x="365568" y="1472184"/>
            <a:ext cx="3117135" cy="4222560"/>
          </a:xfrm>
          <a:prstGeom prst="rect">
            <a:avLst/>
          </a:prstGeom>
          <a:noFill/>
          <a:ln>
            <a:noFill/>
          </a:ln>
        </p:spPr>
        <p:txBody>
          <a:bodyPr anchorCtr="0" anchor="t" bIns="45700" lIns="91425" spcFirstLastPara="1" rIns="91425" wrap="square" tIns="45700">
            <a:normAutofit/>
          </a:bodyPr>
          <a:lstStyle>
            <a:lvl1pPr indent="-387350" lvl="0" marL="457200" algn="l">
              <a:spcBef>
                <a:spcPts val="500"/>
              </a:spcBef>
              <a:spcAft>
                <a:spcPts val="0"/>
              </a:spcAft>
              <a:buClr>
                <a:schemeClr val="dk1"/>
              </a:buClr>
              <a:buSzPts val="2500"/>
              <a:buChar char="•"/>
              <a:defRPr/>
            </a:lvl1pPr>
            <a:lvl2pPr indent="-361950" lvl="1" marL="914400" algn="l">
              <a:spcBef>
                <a:spcPts val="672"/>
              </a:spcBef>
              <a:spcAft>
                <a:spcPts val="0"/>
              </a:spcAft>
              <a:buClr>
                <a:schemeClr val="dk1"/>
              </a:buClr>
              <a:buSzPts val="2100"/>
              <a:buChar char="•"/>
              <a:defRPr/>
            </a:lvl2pPr>
            <a:lvl3pPr indent="-336550" lvl="2" marL="1371600" algn="l">
              <a:lnSpc>
                <a:spcPct val="100000"/>
              </a:lnSpc>
              <a:spcBef>
                <a:spcPts val="576"/>
              </a:spcBef>
              <a:spcAft>
                <a:spcPts val="0"/>
              </a:spcAft>
              <a:buClr>
                <a:schemeClr val="dk1"/>
              </a:buClr>
              <a:buSzPts val="1700"/>
              <a:buChar char="•"/>
              <a:defRPr/>
            </a:lvl3pPr>
            <a:lvl4pPr indent="-323850" lvl="3" marL="1828800" algn="l">
              <a:lnSpc>
                <a:spcPct val="100000"/>
              </a:lnSpc>
              <a:spcBef>
                <a:spcPts val="480"/>
              </a:spcBef>
              <a:spcAft>
                <a:spcPts val="0"/>
              </a:spcAft>
              <a:buClr>
                <a:schemeClr val="dk1"/>
              </a:buClr>
              <a:buSzPts val="1500"/>
              <a:buChar char="•"/>
              <a:defRPr/>
            </a:lvl4pPr>
            <a:lvl5pPr indent="-342900" lvl="4" marL="2286000" algn="l">
              <a:lnSpc>
                <a:spcPct val="116666"/>
              </a:lnSpc>
              <a:spcBef>
                <a:spcPts val="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 name="Google Shape;32;p15"/>
          <p:cNvSpPr txBox="1"/>
          <p:nvPr>
            <p:ph idx="10" type="dt"/>
          </p:nvPr>
        </p:nvSpPr>
        <p:spPr>
          <a:xfrm>
            <a:off x="5873743" y="6155267"/>
            <a:ext cx="247438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5"/>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1" showMasterSp="0">
  <p:cSld name="Image Slide 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6"/>
          <p:cNvSpPr/>
          <p:nvPr>
            <p:ph idx="2" type="pic"/>
          </p:nvPr>
        </p:nvSpPr>
        <p:spPr>
          <a:xfrm>
            <a:off x="-11152" y="-7340"/>
            <a:ext cx="9155151" cy="5726459"/>
          </a:xfrm>
          <a:prstGeom prst="rect">
            <a:avLst/>
          </a:prstGeom>
          <a:solidFill>
            <a:srgbClr val="D8D8D8"/>
          </a:solidFill>
          <a:ln>
            <a:noFill/>
          </a:ln>
        </p:spPr>
      </p:sp>
      <p:sp>
        <p:nvSpPr>
          <p:cNvPr id="36" name="Google Shape;36;p16"/>
          <p:cNvSpPr txBox="1"/>
          <p:nvPr>
            <p:ph idx="10" type="dt"/>
          </p:nvPr>
        </p:nvSpPr>
        <p:spPr>
          <a:xfrm>
            <a:off x="5725577" y="6155267"/>
            <a:ext cx="26225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6"/>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2" showMasterSp="0">
  <p:cSld name="Image Slide 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7"/>
          <p:cNvSpPr/>
          <p:nvPr>
            <p:ph idx="2" type="pic"/>
          </p:nvPr>
        </p:nvSpPr>
        <p:spPr>
          <a:xfrm>
            <a:off x="2897109" y="845779"/>
            <a:ext cx="6246892" cy="6012221"/>
          </a:xfrm>
          <a:prstGeom prst="rect">
            <a:avLst/>
          </a:prstGeom>
          <a:solidFill>
            <a:srgbClr val="D8D8D8"/>
          </a:solidFill>
          <a:ln>
            <a:noFill/>
          </a:ln>
        </p:spPr>
      </p:sp>
      <p:sp>
        <p:nvSpPr>
          <p:cNvPr id="40" name="Google Shape;40;p17"/>
          <p:cNvSpPr/>
          <p:nvPr>
            <p:ph idx="3" type="pic"/>
          </p:nvPr>
        </p:nvSpPr>
        <p:spPr>
          <a:xfrm>
            <a:off x="1" y="0"/>
            <a:ext cx="3512247" cy="5488880"/>
          </a:xfrm>
          <a:prstGeom prst="rect">
            <a:avLst/>
          </a:prstGeom>
          <a:solidFill>
            <a:srgbClr val="D8D8D8"/>
          </a:solidFill>
          <a:ln>
            <a:noFill/>
          </a:ln>
        </p:spPr>
      </p:sp>
      <p:sp>
        <p:nvSpPr>
          <p:cNvPr id="41" name="Google Shape;41;p17"/>
          <p:cNvSpPr txBox="1"/>
          <p:nvPr/>
        </p:nvSpPr>
        <p:spPr>
          <a:xfrm>
            <a:off x="10515600" y="5909733"/>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2" name="Google Shape;42;p17"/>
          <p:cNvSpPr txBox="1"/>
          <p:nvPr>
            <p:ph idx="10" type="dt"/>
          </p:nvPr>
        </p:nvSpPr>
        <p:spPr>
          <a:xfrm>
            <a:off x="6021910" y="6155267"/>
            <a:ext cx="2326216"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3" showMasterSp="0">
  <p:cSld name="Image Slide 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8"/>
          <p:cNvSpPr/>
          <p:nvPr>
            <p:ph idx="2" type="pic"/>
          </p:nvPr>
        </p:nvSpPr>
        <p:spPr>
          <a:xfrm>
            <a:off x="1" y="0"/>
            <a:ext cx="5923198" cy="5627857"/>
          </a:xfrm>
          <a:prstGeom prst="rect">
            <a:avLst/>
          </a:prstGeom>
          <a:solidFill>
            <a:srgbClr val="D8D8D8"/>
          </a:solidFill>
          <a:ln>
            <a:noFill/>
          </a:ln>
        </p:spPr>
      </p:sp>
      <p:sp>
        <p:nvSpPr>
          <p:cNvPr id="46" name="Google Shape;46;p18"/>
          <p:cNvSpPr/>
          <p:nvPr>
            <p:ph idx="3" type="pic"/>
          </p:nvPr>
        </p:nvSpPr>
        <p:spPr>
          <a:xfrm>
            <a:off x="4921116" y="0"/>
            <a:ext cx="4222883" cy="2906899"/>
          </a:xfrm>
          <a:prstGeom prst="rect">
            <a:avLst/>
          </a:prstGeom>
          <a:solidFill>
            <a:srgbClr val="D8D8D8"/>
          </a:solidFill>
          <a:ln>
            <a:noFill/>
          </a:ln>
        </p:spPr>
      </p:sp>
      <p:sp>
        <p:nvSpPr>
          <p:cNvPr id="47" name="Google Shape;47;p18"/>
          <p:cNvSpPr/>
          <p:nvPr>
            <p:ph idx="4" type="pic"/>
          </p:nvPr>
        </p:nvSpPr>
        <p:spPr>
          <a:xfrm>
            <a:off x="4038093" y="3214455"/>
            <a:ext cx="5105905" cy="3643545"/>
          </a:xfrm>
          <a:prstGeom prst="rect">
            <a:avLst/>
          </a:prstGeom>
          <a:solidFill>
            <a:srgbClr val="D8D8D8"/>
          </a:solidFill>
          <a:ln>
            <a:noFill/>
          </a:ln>
        </p:spPr>
      </p:sp>
      <p:sp>
        <p:nvSpPr>
          <p:cNvPr id="48" name="Google Shape;48;p18"/>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8"/>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ection slide 1" showMasterSp="0">
  <p:cSld name="Quote/Section slide 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9"/>
          <p:cNvSpPr txBox="1"/>
          <p:nvPr>
            <p:ph type="ctrTitle"/>
          </p:nvPr>
        </p:nvSpPr>
        <p:spPr>
          <a:xfrm>
            <a:off x="473264" y="719668"/>
            <a:ext cx="8103469" cy="5145816"/>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dk1"/>
              </a:buClr>
              <a:buSzPts val="6500"/>
              <a:buFont typeface="Arial"/>
              <a:buNone/>
              <a:defRPr b="1" sz="65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9"/>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ection slide 3" showMasterSp="0">
  <p:cSld name="Quote/Section slide 3">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20"/>
          <p:cNvSpPr txBox="1"/>
          <p:nvPr>
            <p:ph type="ctrTitle"/>
          </p:nvPr>
        </p:nvSpPr>
        <p:spPr>
          <a:xfrm>
            <a:off x="473264" y="719668"/>
            <a:ext cx="8103469" cy="5145816"/>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lt1"/>
              </a:buClr>
              <a:buSzPts val="6500"/>
              <a:buFont typeface="Arial"/>
              <a:buNone/>
              <a:defRPr b="1" sz="65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marR="0" rtl="0" algn="l">
              <a:lnSpc>
                <a:spcPct val="95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a:bodyPr>
          <a:lstStyle>
            <a:lvl1pPr indent="-387350" lvl="0" marL="457200" marR="0" rtl="0" algn="l">
              <a:spcBef>
                <a:spcPts val="500"/>
              </a:spcBef>
              <a:spcAft>
                <a:spcPts val="0"/>
              </a:spcAft>
              <a:buClr>
                <a:schemeClr val="dk1"/>
              </a:buClr>
              <a:buSzPts val="2500"/>
              <a:buFont typeface="Arial"/>
              <a:buChar char="•"/>
              <a:defRPr b="0" i="0" sz="2500" u="none" cap="none" strike="noStrike">
                <a:solidFill>
                  <a:schemeClr val="dk1"/>
                </a:solidFill>
                <a:latin typeface="Times New Roman"/>
                <a:ea typeface="Times New Roman"/>
                <a:cs typeface="Times New Roman"/>
                <a:sym typeface="Times New Roman"/>
              </a:defRPr>
            </a:lvl1pPr>
            <a:lvl2pPr indent="-361950" lvl="1" marL="914400" marR="0" rtl="0" algn="l">
              <a:spcBef>
                <a:spcPts val="672"/>
              </a:spcBef>
              <a:spcAft>
                <a:spcPts val="0"/>
              </a:spcAft>
              <a:buClr>
                <a:schemeClr val="dk1"/>
              </a:buClr>
              <a:buSzPts val="2100"/>
              <a:buFont typeface="Arial"/>
              <a:buChar char="•"/>
              <a:defRPr b="0" i="0" sz="2100" u="none" cap="none" strike="noStrike">
                <a:solidFill>
                  <a:schemeClr val="dk1"/>
                </a:solidFill>
                <a:latin typeface="Times New Roman"/>
                <a:ea typeface="Times New Roman"/>
                <a:cs typeface="Times New Roman"/>
                <a:sym typeface="Times New Roman"/>
              </a:defRPr>
            </a:lvl2pPr>
            <a:lvl3pPr indent="-336550" lvl="2" marL="1371600" marR="0" rtl="0" algn="l">
              <a:lnSpc>
                <a:spcPct val="100000"/>
              </a:lnSpc>
              <a:spcBef>
                <a:spcPts val="576"/>
              </a:spcBef>
              <a:spcAft>
                <a:spcPts val="0"/>
              </a:spcAft>
              <a:buClr>
                <a:schemeClr val="dk1"/>
              </a:buClr>
              <a:buSzPts val="1700"/>
              <a:buFont typeface="Arial"/>
              <a:buChar char="•"/>
              <a:defRPr b="0" i="0" sz="1700" u="none" cap="none" strike="noStrike">
                <a:solidFill>
                  <a:schemeClr val="dk1"/>
                </a:solidFill>
                <a:latin typeface="Times New Roman"/>
                <a:ea typeface="Times New Roman"/>
                <a:cs typeface="Times New Roman"/>
                <a:sym typeface="Times New Roman"/>
              </a:defRPr>
            </a:lvl3pPr>
            <a:lvl4pPr indent="-323850" lvl="3" marL="1828800" marR="0" rtl="0" algn="l">
              <a:lnSpc>
                <a:spcPct val="100000"/>
              </a:lnSpc>
              <a:spcBef>
                <a:spcPts val="480"/>
              </a:spcBef>
              <a:spcAft>
                <a:spcPts val="0"/>
              </a:spcAft>
              <a:buClr>
                <a:schemeClr val="dk1"/>
              </a:buClr>
              <a:buSzPts val="1500"/>
              <a:buFont typeface="Arial"/>
              <a:buChar char="•"/>
              <a:defRPr b="0" i="0" sz="1500" u="none" cap="none" strike="noStrike">
                <a:solidFill>
                  <a:schemeClr val="dk1"/>
                </a:solidFill>
                <a:latin typeface="Times New Roman"/>
                <a:ea typeface="Times New Roman"/>
                <a:cs typeface="Times New Roman"/>
                <a:sym typeface="Times New Roman"/>
              </a:defRPr>
            </a:lvl4pPr>
            <a:lvl5pPr indent="-323850" lvl="4" marL="2286000" marR="0" rtl="0" algn="l">
              <a:lnSpc>
                <a:spcPct val="140000"/>
              </a:lnSpc>
              <a:spcBef>
                <a:spcPts val="0"/>
              </a:spcBef>
              <a:spcAft>
                <a:spcPts val="0"/>
              </a:spcAft>
              <a:buClr>
                <a:srgbClr val="3CA9E0"/>
              </a:buClr>
              <a:buSzPts val="1500"/>
              <a:buFont typeface="Arial"/>
              <a:buChar char="•"/>
              <a:defRPr b="0" i="0" sz="1500" u="none" cap="none" strike="noStrike">
                <a:solidFill>
                  <a:srgbClr val="646464"/>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11"/>
          <p:cNvSpPr txBox="1"/>
          <p:nvPr>
            <p:ph idx="10" type="dt"/>
          </p:nvPr>
        </p:nvSpPr>
        <p:spPr>
          <a:xfrm>
            <a:off x="5736167" y="6155267"/>
            <a:ext cx="24002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 name="Google Shape;13;p11"/>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
          <p:cNvSpPr txBox="1"/>
          <p:nvPr>
            <p:ph type="ctrTitle"/>
          </p:nvPr>
        </p:nvSpPr>
        <p:spPr>
          <a:xfrm>
            <a:off x="379002" y="396621"/>
            <a:ext cx="3220541" cy="2981242"/>
          </a:xfrm>
          <a:prstGeom prst="rect">
            <a:avLst/>
          </a:prstGeom>
          <a:noFill/>
          <a:ln>
            <a:noFill/>
          </a:ln>
        </p:spPr>
        <p:txBody>
          <a:bodyPr anchorCtr="0" anchor="t" bIns="45700" lIns="91425" spcFirstLastPara="1" rIns="91425" wrap="square" tIns="45700">
            <a:noAutofit/>
          </a:bodyPr>
          <a:lstStyle/>
          <a:p>
            <a:pPr indent="0" lvl="0" marL="0" rtl="0" algn="l">
              <a:lnSpc>
                <a:spcPct val="106250"/>
              </a:lnSpc>
              <a:spcBef>
                <a:spcPts val="0"/>
              </a:spcBef>
              <a:spcAft>
                <a:spcPts val="0"/>
              </a:spcAft>
              <a:buClr>
                <a:schemeClr val="dk1"/>
              </a:buClr>
              <a:buSzPts val="4800"/>
              <a:buFont typeface="Arial"/>
              <a:buNone/>
            </a:pPr>
            <a:r>
              <a:rPr lang="en-US" sz="4300"/>
              <a:t>Automating Referral Traigin</a:t>
            </a:r>
            <a:endParaRPr sz="4300"/>
          </a:p>
        </p:txBody>
      </p:sp>
      <p:sp>
        <p:nvSpPr>
          <p:cNvPr id="106" name="Google Shape;106;p1"/>
          <p:cNvSpPr txBox="1"/>
          <p:nvPr>
            <p:ph idx="1" type="subTitle"/>
          </p:nvPr>
        </p:nvSpPr>
        <p:spPr>
          <a:xfrm>
            <a:off x="458831" y="3589015"/>
            <a:ext cx="2146484" cy="107233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3200"/>
              <a:buNone/>
            </a:pPr>
            <a:r>
              <a:rPr lang="en-US"/>
              <a:t>Cian Allen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73c55cb135_0_152"/>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Variable Analysis Summary</a:t>
            </a:r>
            <a:endParaRPr/>
          </a:p>
        </p:txBody>
      </p:sp>
      <p:sp>
        <p:nvSpPr>
          <p:cNvPr id="178" name="Google Shape;178;g373c55cb135_0_152"/>
          <p:cNvSpPr txBox="1"/>
          <p:nvPr>
            <p:ph idx="1" type="body"/>
          </p:nvPr>
        </p:nvSpPr>
        <p:spPr>
          <a:xfrm>
            <a:off x="365580" y="1472175"/>
            <a:ext cx="7783500" cy="42126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Balanced &amp; Uniform Data</a:t>
            </a:r>
            <a:r>
              <a:rPr lang="en-US" sz="1580">
                <a:latin typeface="Arial"/>
                <a:ea typeface="Arial"/>
                <a:cs typeface="Arial"/>
                <a:sym typeface="Arial"/>
              </a:rPr>
              <a:t>:</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a:latin typeface="Arial"/>
                <a:ea typeface="Arial"/>
                <a:cs typeface="Arial"/>
                <a:sym typeface="Arial"/>
              </a:rPr>
              <a:t>Patient profiles are evenly distributed across conditions, test results, age, and admission types—minimizing bias and class imbalance.</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Weak Inter-Variable Correlations:</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a:latin typeface="Arial"/>
                <a:ea typeface="Arial"/>
                <a:cs typeface="Arial"/>
                <a:sym typeface="Arial"/>
              </a:rPr>
              <a:t>Low correlation across variables confirms absence of hidden dependencies—ideal for controlled experimentation and prototyping.</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Stable Conditional Probabilities:</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a:latin typeface="Arial"/>
                <a:ea typeface="Arial"/>
                <a:cs typeface="Arial"/>
                <a:sym typeface="Arial"/>
              </a:rPr>
              <a:t>Minimal variation in abnormal test results and emergency admissions (~1–2%) suggests consistent behavior, though less reflective of real-world disparities.</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High Provider Diversity:</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a:latin typeface="Arial"/>
                <a:ea typeface="Arial"/>
                <a:cs typeface="Arial"/>
                <a:sym typeface="Arial"/>
              </a:rPr>
              <a:t>Over 40k doctors and 39k hospitals with low repeat assignments—supports testing decentralized triage logic.</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Conclusion:</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a:latin typeface="Arial"/>
                <a:ea typeface="Arial"/>
                <a:cs typeface="Arial"/>
                <a:sym typeface="Arial"/>
              </a:rPr>
              <a:t>The dataset is synthetic but well-structured—perfect for early-stage NLP model training, multi-class classification, and workflow automation without confounding noise.</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p:txBody>
      </p:sp>
      <p:sp>
        <p:nvSpPr>
          <p:cNvPr id="179" name="Google Shape;179;g373c55cb135_0_152"/>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80" name="Google Shape;180;g373c55cb135_0_152"/>
          <p:cNvSpPr txBox="1"/>
          <p:nvPr>
            <p:ph idx="12" type="sldNum"/>
          </p:nvPr>
        </p:nvSpPr>
        <p:spPr>
          <a:xfrm>
            <a:off x="8149167" y="6155266"/>
            <a:ext cx="65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73c55cb135_0_167"/>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Medical Referral Letter Generation</a:t>
            </a:r>
            <a:endParaRPr/>
          </a:p>
        </p:txBody>
      </p:sp>
      <p:sp>
        <p:nvSpPr>
          <p:cNvPr id="186" name="Google Shape;186;g373c55cb135_0_167"/>
          <p:cNvSpPr txBox="1"/>
          <p:nvPr>
            <p:ph idx="1" type="body"/>
          </p:nvPr>
        </p:nvSpPr>
        <p:spPr>
          <a:xfrm>
            <a:off x="365580" y="1472175"/>
            <a:ext cx="7783500" cy="42126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Objective</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a:latin typeface="Arial"/>
                <a:ea typeface="Arial"/>
                <a:cs typeface="Arial"/>
                <a:sym typeface="Arial"/>
              </a:rPr>
              <a:t>Generated 5,000 realistic medical referral letters by combining AI text generation with the Faker library to reflect authentic Canadian healthcare data.</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Implementation</a:t>
            </a:r>
            <a:endParaRPr sz="1580" u="sng">
              <a:latin typeface="Arial"/>
              <a:ea typeface="Arial"/>
              <a:cs typeface="Arial"/>
              <a:sym typeface="Arial"/>
            </a:endParaRPr>
          </a:p>
          <a:p>
            <a:pPr indent="-328930" lvl="0" marL="457200" rtl="0" algn="l">
              <a:lnSpc>
                <a:spcPct val="80000"/>
              </a:lnSpc>
              <a:spcBef>
                <a:spcPts val="0"/>
              </a:spcBef>
              <a:spcAft>
                <a:spcPts val="0"/>
              </a:spcAft>
              <a:buSzPts val="1580"/>
              <a:buFont typeface="Arial"/>
              <a:buAutoNum type="arabicPeriod"/>
            </a:pPr>
            <a:r>
              <a:rPr lang="en-US" sz="1580">
                <a:latin typeface="Arial"/>
                <a:ea typeface="Arial"/>
                <a:cs typeface="Arial"/>
                <a:sym typeface="Arial"/>
              </a:rPr>
              <a:t>Used GPT-2 for natural medical language generation</a:t>
            </a:r>
            <a:endParaRPr sz="1580">
              <a:latin typeface="Arial"/>
              <a:ea typeface="Arial"/>
              <a:cs typeface="Arial"/>
              <a:sym typeface="Arial"/>
            </a:endParaRPr>
          </a:p>
          <a:p>
            <a:pPr indent="-328930" lvl="0" marL="457200" rtl="0" algn="l">
              <a:lnSpc>
                <a:spcPct val="80000"/>
              </a:lnSpc>
              <a:spcBef>
                <a:spcPts val="0"/>
              </a:spcBef>
              <a:spcAft>
                <a:spcPts val="0"/>
              </a:spcAft>
              <a:buSzPts val="1580"/>
              <a:buFont typeface="Arial"/>
              <a:buAutoNum type="arabicPeriod"/>
            </a:pPr>
            <a:r>
              <a:rPr lang="en-US" sz="1580">
                <a:latin typeface="Arial"/>
                <a:ea typeface="Arial"/>
                <a:cs typeface="Arial"/>
                <a:sym typeface="Arial"/>
              </a:rPr>
              <a:t>Integrated Faker (Canadian locale) for realistic names and hospital locations</a:t>
            </a:r>
            <a:endParaRPr sz="1580">
              <a:latin typeface="Arial"/>
              <a:ea typeface="Arial"/>
              <a:cs typeface="Arial"/>
              <a:sym typeface="Arial"/>
            </a:endParaRPr>
          </a:p>
          <a:p>
            <a:pPr indent="-328930" lvl="0" marL="457200" rtl="0" algn="l">
              <a:lnSpc>
                <a:spcPct val="80000"/>
              </a:lnSpc>
              <a:spcBef>
                <a:spcPts val="0"/>
              </a:spcBef>
              <a:spcAft>
                <a:spcPts val="0"/>
              </a:spcAft>
              <a:buSzPts val="1580"/>
              <a:buFont typeface="Arial"/>
              <a:buAutoNum type="arabicPeriod"/>
            </a:pPr>
            <a:r>
              <a:rPr lang="en-US" sz="1580">
                <a:latin typeface="Arial"/>
                <a:ea typeface="Arial"/>
                <a:cs typeface="Arial"/>
                <a:sym typeface="Arial"/>
              </a:rPr>
              <a:t>Applied healthcare statistics to reflect accurate patient and condition distributions</a:t>
            </a:r>
            <a:endParaRPr sz="1580">
              <a:latin typeface="Arial"/>
              <a:ea typeface="Arial"/>
              <a:cs typeface="Arial"/>
              <a:sym typeface="Arial"/>
            </a:endParaRPr>
          </a:p>
          <a:p>
            <a:pPr indent="-328930" lvl="0" marL="457200" rtl="0" algn="l">
              <a:lnSpc>
                <a:spcPct val="80000"/>
              </a:lnSpc>
              <a:spcBef>
                <a:spcPts val="0"/>
              </a:spcBef>
              <a:spcAft>
                <a:spcPts val="0"/>
              </a:spcAft>
              <a:buSzPts val="1580"/>
              <a:buFont typeface="Arial"/>
              <a:buAutoNum type="arabicPeriod"/>
            </a:pPr>
            <a:r>
              <a:rPr lang="en-US" sz="1580">
                <a:latin typeface="Arial"/>
                <a:ea typeface="Arial"/>
                <a:cs typeface="Arial"/>
                <a:sym typeface="Arial"/>
              </a:rPr>
              <a:t>Developed specialist assignment logic based on medical conditions and patient profiles</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Dataset Features</a:t>
            </a:r>
            <a:endParaRPr sz="1580">
              <a:latin typeface="Arial"/>
              <a:ea typeface="Arial"/>
              <a:cs typeface="Arial"/>
              <a:sym typeface="Arial"/>
            </a:endParaRPr>
          </a:p>
          <a:p>
            <a:pPr indent="-328930" lvl="0" marL="457200" rtl="0" algn="l">
              <a:lnSpc>
                <a:spcPct val="80000"/>
              </a:lnSpc>
              <a:spcBef>
                <a:spcPts val="0"/>
              </a:spcBef>
              <a:spcAft>
                <a:spcPts val="0"/>
              </a:spcAft>
              <a:buSzPts val="1580"/>
              <a:buFont typeface="Arial"/>
              <a:buChar char="•"/>
            </a:pPr>
            <a:r>
              <a:rPr lang="en-US" sz="1580">
                <a:latin typeface="Arial"/>
                <a:ea typeface="Arial"/>
                <a:cs typeface="Arial"/>
                <a:sym typeface="Arial"/>
              </a:rPr>
              <a:t>5,000 unique referral letters in professional medical format</a:t>
            </a:r>
            <a:endParaRPr sz="1580">
              <a:latin typeface="Arial"/>
              <a:ea typeface="Arial"/>
              <a:cs typeface="Arial"/>
              <a:sym typeface="Arial"/>
            </a:endParaRPr>
          </a:p>
          <a:p>
            <a:pPr indent="-328930" lvl="0" marL="457200" rtl="0" algn="l">
              <a:lnSpc>
                <a:spcPct val="80000"/>
              </a:lnSpc>
              <a:spcBef>
                <a:spcPts val="0"/>
              </a:spcBef>
              <a:spcAft>
                <a:spcPts val="0"/>
              </a:spcAft>
              <a:buSzPts val="1580"/>
              <a:buFont typeface="Arial"/>
              <a:buChar char="•"/>
            </a:pPr>
            <a:r>
              <a:rPr lang="en-US" sz="1580">
                <a:latin typeface="Arial"/>
                <a:ea typeface="Arial"/>
                <a:cs typeface="Arial"/>
                <a:sym typeface="Arial"/>
              </a:rPr>
              <a:t>16 specialist categories as ground truth labels</a:t>
            </a:r>
            <a:endParaRPr sz="1580">
              <a:latin typeface="Arial"/>
              <a:ea typeface="Arial"/>
              <a:cs typeface="Arial"/>
              <a:sym typeface="Arial"/>
            </a:endParaRPr>
          </a:p>
          <a:p>
            <a:pPr indent="-328930" lvl="0" marL="457200" rtl="0" algn="l">
              <a:lnSpc>
                <a:spcPct val="80000"/>
              </a:lnSpc>
              <a:spcBef>
                <a:spcPts val="0"/>
              </a:spcBef>
              <a:spcAft>
                <a:spcPts val="0"/>
              </a:spcAft>
              <a:buSzPts val="1580"/>
              <a:buFont typeface="Arial"/>
              <a:buChar char="•"/>
            </a:pPr>
            <a:r>
              <a:rPr lang="en-US" sz="1580">
                <a:latin typeface="Arial"/>
                <a:ea typeface="Arial"/>
                <a:cs typeface="Arial"/>
                <a:sym typeface="Arial"/>
              </a:rPr>
              <a:t>Letters uniformly addressed as “Dear Colleague” to avoid classification bias</a:t>
            </a:r>
            <a:endParaRPr sz="1580">
              <a:latin typeface="Arial"/>
              <a:ea typeface="Arial"/>
              <a:cs typeface="Arial"/>
              <a:sym typeface="Arial"/>
            </a:endParaRPr>
          </a:p>
          <a:p>
            <a:pPr indent="-328930" lvl="0" marL="457200" rtl="0" algn="l">
              <a:lnSpc>
                <a:spcPct val="80000"/>
              </a:lnSpc>
              <a:spcBef>
                <a:spcPts val="0"/>
              </a:spcBef>
              <a:spcAft>
                <a:spcPts val="0"/>
              </a:spcAft>
              <a:buSzPts val="1580"/>
              <a:buFont typeface="Arial"/>
              <a:buChar char="•"/>
            </a:pPr>
            <a:r>
              <a:rPr lang="en-US" sz="1580">
                <a:latin typeface="Arial"/>
                <a:ea typeface="Arial"/>
                <a:cs typeface="Arial"/>
                <a:sym typeface="Arial"/>
              </a:rPr>
              <a:t>Average letter length: 582 characters, covering 6 medical conditions</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Quality Assurance</a:t>
            </a:r>
            <a:endParaRPr sz="1580" u="sng">
              <a:latin typeface="Arial"/>
              <a:ea typeface="Arial"/>
              <a:cs typeface="Arial"/>
              <a:sym typeface="Arial"/>
            </a:endParaRPr>
          </a:p>
          <a:p>
            <a:pPr indent="-328930" lvl="0" marL="457200" rtl="0" algn="l">
              <a:lnSpc>
                <a:spcPct val="80000"/>
              </a:lnSpc>
              <a:spcBef>
                <a:spcPts val="0"/>
              </a:spcBef>
              <a:spcAft>
                <a:spcPts val="0"/>
              </a:spcAft>
              <a:buSzPts val="1580"/>
              <a:buFont typeface="Arial"/>
              <a:buChar char="•"/>
            </a:pPr>
            <a:r>
              <a:rPr lang="en-US" sz="1580">
                <a:latin typeface="Arial"/>
                <a:ea typeface="Arial"/>
                <a:cs typeface="Arial"/>
                <a:sym typeface="Arial"/>
              </a:rPr>
              <a:t>Condition and specialist distributions aligned with real-world statistics</a:t>
            </a:r>
            <a:endParaRPr sz="1580">
              <a:latin typeface="Arial"/>
              <a:ea typeface="Arial"/>
              <a:cs typeface="Arial"/>
              <a:sym typeface="Arial"/>
            </a:endParaRPr>
          </a:p>
          <a:p>
            <a:pPr indent="-328930" lvl="0" marL="457200" rtl="0" algn="l">
              <a:lnSpc>
                <a:spcPct val="80000"/>
              </a:lnSpc>
              <a:spcBef>
                <a:spcPts val="0"/>
              </a:spcBef>
              <a:spcAft>
                <a:spcPts val="0"/>
              </a:spcAft>
              <a:buSzPts val="1580"/>
              <a:buFont typeface="Arial"/>
              <a:buChar char="•"/>
            </a:pPr>
            <a:r>
              <a:rPr lang="en-US" sz="1580">
                <a:latin typeface="Arial"/>
                <a:ea typeface="Arial"/>
                <a:cs typeface="Arial"/>
                <a:sym typeface="Arial"/>
              </a:rPr>
              <a:t>Generated authentic Canadian names and healthcare facilities</a:t>
            </a:r>
            <a:endParaRPr sz="1580">
              <a:latin typeface="Arial"/>
              <a:ea typeface="Arial"/>
              <a:cs typeface="Arial"/>
              <a:sym typeface="Arial"/>
            </a:endParaRPr>
          </a:p>
          <a:p>
            <a:pPr indent="-328930" lvl="0" marL="457200" rtl="0" algn="l">
              <a:lnSpc>
                <a:spcPct val="80000"/>
              </a:lnSpc>
              <a:spcBef>
                <a:spcPts val="0"/>
              </a:spcBef>
              <a:spcAft>
                <a:spcPts val="0"/>
              </a:spcAft>
              <a:buSzPts val="1580"/>
              <a:buFont typeface="Arial"/>
              <a:buChar char="•"/>
            </a:pPr>
            <a:r>
              <a:rPr lang="en-US" sz="1580">
                <a:latin typeface="Arial"/>
                <a:ea typeface="Arial"/>
                <a:cs typeface="Arial"/>
                <a:sym typeface="Arial"/>
              </a:rPr>
              <a:t>Implemented robust error handling for consistent output quality</a:t>
            </a:r>
            <a:endParaRPr sz="1580">
              <a:latin typeface="Arial"/>
              <a:ea typeface="Arial"/>
              <a:cs typeface="Arial"/>
              <a:sym typeface="Arial"/>
            </a:endParaRPr>
          </a:p>
        </p:txBody>
      </p:sp>
      <p:sp>
        <p:nvSpPr>
          <p:cNvPr id="187" name="Google Shape;187;g373c55cb135_0_167"/>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88" name="Google Shape;188;g373c55cb135_0_167"/>
          <p:cNvSpPr txBox="1"/>
          <p:nvPr>
            <p:ph idx="12" type="sldNum"/>
          </p:nvPr>
        </p:nvSpPr>
        <p:spPr>
          <a:xfrm>
            <a:off x="8149167" y="6155266"/>
            <a:ext cx="65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73c55cb135_0_159"/>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BioClinical BERT with K-Fold Cross-Validation</a:t>
            </a:r>
            <a:endParaRPr/>
          </a:p>
        </p:txBody>
      </p:sp>
      <p:sp>
        <p:nvSpPr>
          <p:cNvPr id="194" name="Google Shape;194;g373c55cb135_0_159"/>
          <p:cNvSpPr txBox="1"/>
          <p:nvPr>
            <p:ph idx="1" type="body"/>
          </p:nvPr>
        </p:nvSpPr>
        <p:spPr>
          <a:xfrm>
            <a:off x="365580" y="1472175"/>
            <a:ext cx="7783500" cy="42126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018"/>
              <a:buNone/>
            </a:pPr>
            <a:r>
              <a:rPr b="1" lang="en-US" sz="1100" u="sng">
                <a:latin typeface="Arial"/>
                <a:ea typeface="Arial"/>
                <a:cs typeface="Arial"/>
                <a:sym typeface="Arial"/>
              </a:rPr>
              <a:t>Objective:</a:t>
            </a:r>
            <a:endParaRPr b="1" sz="110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a:latin typeface="Arial"/>
                <a:ea typeface="Arial"/>
                <a:cs typeface="Arial"/>
                <a:sym typeface="Arial"/>
              </a:rPr>
              <a:t>Predicted medical specialties from referral letters using BioClinical BERT, optimized for Google Colab.</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u="sng">
                <a:latin typeface="Arial"/>
                <a:ea typeface="Arial"/>
                <a:cs typeface="Arial"/>
                <a:sym typeface="Arial"/>
              </a:rPr>
              <a:t>Implementation Summary:</a:t>
            </a:r>
            <a:endParaRPr b="1" sz="110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a:latin typeface="Arial"/>
                <a:ea typeface="Arial"/>
                <a:cs typeface="Arial"/>
                <a:sym typeface="Arial"/>
              </a:rPr>
              <a:t>Used BioClinical BERT with a custom classification head.</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a:latin typeface="Arial"/>
                <a:ea typeface="Arial"/>
                <a:cs typeface="Arial"/>
                <a:sym typeface="Arial"/>
              </a:rPr>
              <a:t>Applied K-Fold Cross-Validation for robust performance evaluation.</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a:latin typeface="Arial"/>
                <a:ea typeface="Arial"/>
                <a:cs typeface="Arial"/>
                <a:sym typeface="Arial"/>
              </a:rPr>
              <a:t>Executed training on Google Colab with GPU and TPU acceleration.</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a:latin typeface="Arial"/>
                <a:ea typeface="Arial"/>
                <a:cs typeface="Arial"/>
                <a:sym typeface="Arial"/>
              </a:rPr>
              <a:t>Incorporated memory optimization, early stopping, weighted sampling, and real-time progress tracking.</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u="sng">
                <a:latin typeface="Arial"/>
                <a:ea typeface="Arial"/>
                <a:cs typeface="Arial"/>
                <a:sym typeface="Arial"/>
              </a:rPr>
              <a:t>Key Features:</a:t>
            </a:r>
            <a:endParaRPr b="1" sz="110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a:latin typeface="Arial"/>
                <a:ea typeface="Arial"/>
                <a:cs typeface="Arial"/>
                <a:sym typeface="Arial"/>
              </a:rPr>
              <a:t>Performed domain-specific text preprocessing.</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a:latin typeface="Arial"/>
                <a:ea typeface="Arial"/>
                <a:cs typeface="Arial"/>
                <a:sym typeface="Arial"/>
              </a:rPr>
              <a:t>Addressed class imbalance through weighted sampling.</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a:latin typeface="Arial"/>
                <a:ea typeface="Arial"/>
                <a:cs typeface="Arial"/>
                <a:sym typeface="Arial"/>
              </a:rPr>
              <a:t>Employed gradient accumulation and focal loss for stable training.</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a:latin typeface="Arial"/>
                <a:ea typeface="Arial"/>
                <a:cs typeface="Arial"/>
                <a:sym typeface="Arial"/>
              </a:rPr>
              <a:t>Produced confidence intervals and downloadable evaluation reports.</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u="sng">
                <a:latin typeface="Arial"/>
                <a:ea typeface="Arial"/>
                <a:cs typeface="Arial"/>
                <a:sym typeface="Arial"/>
              </a:rPr>
              <a:t>Outcomes:</a:t>
            </a:r>
            <a:endParaRPr b="1" sz="110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a:latin typeface="Arial"/>
                <a:ea typeface="Arial"/>
                <a:cs typeface="Arial"/>
                <a:sym typeface="Arial"/>
              </a:rPr>
              <a:t>Delivered a reliable, production-ready referral classification model with validated accuracy and thorough performance analysis.</a:t>
            </a:r>
            <a:endParaRPr b="1" sz="1100">
              <a:latin typeface="Arial"/>
              <a:ea typeface="Arial"/>
              <a:cs typeface="Arial"/>
              <a:sym typeface="Arial"/>
            </a:endParaRPr>
          </a:p>
        </p:txBody>
      </p:sp>
      <p:sp>
        <p:nvSpPr>
          <p:cNvPr id="195" name="Google Shape;195;g373c55cb135_0_159"/>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96" name="Google Shape;196;g373c55cb135_0_159"/>
          <p:cNvSpPr txBox="1"/>
          <p:nvPr>
            <p:ph idx="12" type="sldNum"/>
          </p:nvPr>
        </p:nvSpPr>
        <p:spPr>
          <a:xfrm>
            <a:off x="8149167" y="6155266"/>
            <a:ext cx="65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73c55cb135_0_175"/>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Final Model Performance</a:t>
            </a:r>
            <a:endParaRPr/>
          </a:p>
        </p:txBody>
      </p:sp>
      <p:sp>
        <p:nvSpPr>
          <p:cNvPr id="202" name="Google Shape;202;g373c55cb135_0_175"/>
          <p:cNvSpPr txBox="1"/>
          <p:nvPr>
            <p:ph idx="1" type="body"/>
          </p:nvPr>
        </p:nvSpPr>
        <p:spPr>
          <a:xfrm>
            <a:off x="365580" y="1472175"/>
            <a:ext cx="7783500" cy="42126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018"/>
              <a:buNone/>
            </a:pPr>
            <a:r>
              <a:rPr lang="en-US" sz="1400">
                <a:solidFill>
                  <a:srgbClr val="3B3B3B"/>
                </a:solidFill>
                <a:highlight>
                  <a:srgbClr val="F8F8F8"/>
                </a:highlight>
                <a:latin typeface="Arial"/>
                <a:ea typeface="Arial"/>
                <a:cs typeface="Arial"/>
                <a:sym typeface="Arial"/>
              </a:rPr>
              <a:t>The BioClinical BERT model for medical specialist prediction achieved the following results across 4-fold cross-validation:</a:t>
            </a:r>
            <a:endParaRPr sz="1400">
              <a:solidFill>
                <a:srgbClr val="3B3B3B"/>
              </a:solidFill>
              <a:highlight>
                <a:srgbClr val="F8F8F8"/>
              </a:highlight>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400">
              <a:solidFill>
                <a:srgbClr val="3B3B3B"/>
              </a:solidFill>
              <a:highlight>
                <a:srgbClr val="F8F8F8"/>
              </a:highlight>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400">
              <a:solidFill>
                <a:srgbClr val="3B3B3B"/>
              </a:solidFill>
              <a:highlight>
                <a:srgbClr val="F8F8F8"/>
              </a:highlight>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400">
              <a:solidFill>
                <a:srgbClr val="3B3B3B"/>
              </a:solidFill>
              <a:highlight>
                <a:srgbClr val="F8F8F8"/>
              </a:highlight>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400">
              <a:solidFill>
                <a:srgbClr val="3B3B3B"/>
              </a:solidFill>
              <a:highlight>
                <a:srgbClr val="F8F8F8"/>
              </a:highlight>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400">
              <a:solidFill>
                <a:srgbClr val="3B3B3B"/>
              </a:solidFill>
              <a:highlight>
                <a:srgbClr val="F8F8F8"/>
              </a:highlight>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400">
              <a:solidFill>
                <a:srgbClr val="3B3B3B"/>
              </a:solidFill>
              <a:highlight>
                <a:srgbClr val="F8F8F8"/>
              </a:highlight>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400">
              <a:solidFill>
                <a:srgbClr val="3B3B3B"/>
              </a:solidFill>
              <a:highlight>
                <a:srgbClr val="F8F8F8"/>
              </a:highlight>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400">
              <a:solidFill>
                <a:srgbClr val="3B3B3B"/>
              </a:solidFill>
              <a:highlight>
                <a:srgbClr val="F8F8F8"/>
              </a:highlight>
              <a:latin typeface="Arial"/>
              <a:ea typeface="Arial"/>
              <a:cs typeface="Arial"/>
              <a:sym typeface="Arial"/>
            </a:endParaRPr>
          </a:p>
        </p:txBody>
      </p:sp>
      <p:sp>
        <p:nvSpPr>
          <p:cNvPr id="203" name="Google Shape;203;g373c55cb135_0_175"/>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204" name="Google Shape;204;g373c55cb135_0_175"/>
          <p:cNvSpPr txBox="1"/>
          <p:nvPr>
            <p:ph idx="12" type="sldNum"/>
          </p:nvPr>
        </p:nvSpPr>
        <p:spPr>
          <a:xfrm>
            <a:off x="8149167" y="6155266"/>
            <a:ext cx="65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5" name="Google Shape;205;g373c55cb135_0_175"/>
          <p:cNvPicPr preferRelativeResize="0"/>
          <p:nvPr/>
        </p:nvPicPr>
        <p:blipFill>
          <a:blip r:embed="rId3">
            <a:alphaModFix/>
          </a:blip>
          <a:stretch>
            <a:fillRect/>
          </a:stretch>
        </p:blipFill>
        <p:spPr>
          <a:xfrm>
            <a:off x="2637825" y="2101575"/>
            <a:ext cx="3116591" cy="868425"/>
          </a:xfrm>
          <a:prstGeom prst="rect">
            <a:avLst/>
          </a:prstGeom>
          <a:noFill/>
          <a:ln>
            <a:noFill/>
          </a:ln>
        </p:spPr>
      </p:pic>
      <p:pic>
        <p:nvPicPr>
          <p:cNvPr id="206" name="Google Shape;206;g373c55cb135_0_175"/>
          <p:cNvPicPr preferRelativeResize="0"/>
          <p:nvPr/>
        </p:nvPicPr>
        <p:blipFill>
          <a:blip r:embed="rId4">
            <a:alphaModFix/>
          </a:blip>
          <a:stretch>
            <a:fillRect/>
          </a:stretch>
        </p:blipFill>
        <p:spPr>
          <a:xfrm>
            <a:off x="833425" y="3201600"/>
            <a:ext cx="7477125" cy="177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73c55cb135_0_186"/>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Final Model Performance</a:t>
            </a:r>
            <a:endParaRPr/>
          </a:p>
        </p:txBody>
      </p:sp>
      <p:sp>
        <p:nvSpPr>
          <p:cNvPr id="212" name="Google Shape;212;g373c55cb135_0_186"/>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213" name="Google Shape;213;g373c55cb135_0_186"/>
          <p:cNvSpPr txBox="1"/>
          <p:nvPr>
            <p:ph idx="12" type="sldNum"/>
          </p:nvPr>
        </p:nvSpPr>
        <p:spPr>
          <a:xfrm>
            <a:off x="8149167" y="6155266"/>
            <a:ext cx="65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4" name="Google Shape;214;g373c55cb135_0_186"/>
          <p:cNvPicPr preferRelativeResize="0"/>
          <p:nvPr/>
        </p:nvPicPr>
        <p:blipFill>
          <a:blip r:embed="rId3">
            <a:alphaModFix/>
          </a:blip>
          <a:stretch>
            <a:fillRect/>
          </a:stretch>
        </p:blipFill>
        <p:spPr>
          <a:xfrm>
            <a:off x="1995475" y="1585900"/>
            <a:ext cx="5153025" cy="3686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73c55cb135_0_196"/>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Final Model Performance</a:t>
            </a:r>
            <a:endParaRPr/>
          </a:p>
        </p:txBody>
      </p:sp>
      <p:sp>
        <p:nvSpPr>
          <p:cNvPr id="220" name="Google Shape;220;g373c55cb135_0_196"/>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221" name="Google Shape;221;g373c55cb135_0_196"/>
          <p:cNvSpPr txBox="1"/>
          <p:nvPr>
            <p:ph idx="12" type="sldNum"/>
          </p:nvPr>
        </p:nvSpPr>
        <p:spPr>
          <a:xfrm>
            <a:off x="8149167" y="6155266"/>
            <a:ext cx="65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2" name="Google Shape;222;g373c55cb135_0_196"/>
          <p:cNvPicPr preferRelativeResize="0"/>
          <p:nvPr/>
        </p:nvPicPr>
        <p:blipFill>
          <a:blip r:embed="rId3">
            <a:alphaModFix/>
          </a:blip>
          <a:stretch>
            <a:fillRect/>
          </a:stretch>
        </p:blipFill>
        <p:spPr>
          <a:xfrm>
            <a:off x="612725" y="2094576"/>
            <a:ext cx="7950399" cy="242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73c55cb135_0_212"/>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Project Limitations &amp; Challenges</a:t>
            </a:r>
            <a:endParaRPr/>
          </a:p>
        </p:txBody>
      </p:sp>
      <p:sp>
        <p:nvSpPr>
          <p:cNvPr id="228" name="Google Shape;228;g373c55cb135_0_212"/>
          <p:cNvSpPr txBox="1"/>
          <p:nvPr>
            <p:ph idx="1" type="body"/>
          </p:nvPr>
        </p:nvSpPr>
        <p:spPr>
          <a:xfrm>
            <a:off x="365580" y="1472175"/>
            <a:ext cx="7783500" cy="42126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018"/>
              <a:buNone/>
            </a:pPr>
            <a:r>
              <a:rPr b="1" lang="en-US" sz="1100" u="sng">
                <a:latin typeface="Arial"/>
                <a:ea typeface="Arial"/>
                <a:cs typeface="Arial"/>
                <a:sym typeface="Arial"/>
              </a:rPr>
              <a:t>Part 1: Healthcare Data Analysis:</a:t>
            </a:r>
            <a:endParaRPr b="1" sz="110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298450" lvl="0" marL="457200" rtl="0" algn="l">
              <a:lnSpc>
                <a:spcPct val="80000"/>
              </a:lnSpc>
              <a:spcBef>
                <a:spcPts val="0"/>
              </a:spcBef>
              <a:spcAft>
                <a:spcPts val="0"/>
              </a:spcAft>
              <a:buSzPts val="1100"/>
              <a:buChar char="•"/>
            </a:pPr>
            <a:r>
              <a:rPr lang="en-US" sz="1100">
                <a:latin typeface="Arial"/>
                <a:ea typeface="Arial"/>
                <a:cs typeface="Arial"/>
                <a:sym typeface="Arial"/>
              </a:rPr>
              <a:t>Small synthetic dataset (10,000 records) limited complexity</a:t>
            </a:r>
            <a:endParaRPr sz="1100">
              <a:latin typeface="Arial"/>
              <a:ea typeface="Arial"/>
              <a:cs typeface="Arial"/>
              <a:sym typeface="Arial"/>
            </a:endParaRPr>
          </a:p>
          <a:p>
            <a:pPr indent="-298450" lvl="0" marL="457200" rtl="0" algn="l">
              <a:lnSpc>
                <a:spcPct val="80000"/>
              </a:lnSpc>
              <a:spcBef>
                <a:spcPts val="0"/>
              </a:spcBef>
              <a:spcAft>
                <a:spcPts val="0"/>
              </a:spcAft>
              <a:buSzPts val="1100"/>
              <a:buChar char="•"/>
            </a:pPr>
            <a:r>
              <a:rPr lang="en-US" sz="1100">
                <a:latin typeface="Arial"/>
                <a:ea typeface="Arial"/>
                <a:cs typeface="Arial"/>
                <a:sym typeface="Arial"/>
              </a:rPr>
              <a:t>Correlation analysis unable to capture non-linear patterns</a:t>
            </a:r>
            <a:endParaRPr sz="1100">
              <a:latin typeface="Arial"/>
              <a:ea typeface="Arial"/>
              <a:cs typeface="Arial"/>
              <a:sym typeface="Arial"/>
            </a:endParaRPr>
          </a:p>
          <a:p>
            <a:pPr indent="-298450" lvl="0" marL="457200" rtl="0" algn="l">
              <a:lnSpc>
                <a:spcPct val="80000"/>
              </a:lnSpc>
              <a:spcBef>
                <a:spcPts val="0"/>
              </a:spcBef>
              <a:spcAft>
                <a:spcPts val="0"/>
              </a:spcAft>
              <a:buSzPts val="1100"/>
              <a:buChar char="•"/>
            </a:pPr>
            <a:r>
              <a:rPr lang="en-US" sz="1100">
                <a:latin typeface="Arial"/>
                <a:ea typeface="Arial"/>
                <a:cs typeface="Arial"/>
                <a:sym typeface="Arial"/>
              </a:rPr>
              <a:t>No temporal or longitudinal patient context</a:t>
            </a:r>
            <a:endParaRPr sz="1100">
              <a:latin typeface="Arial"/>
              <a:ea typeface="Arial"/>
              <a:cs typeface="Arial"/>
              <a:sym typeface="Arial"/>
            </a:endParaRPr>
          </a:p>
          <a:p>
            <a:pPr indent="0" lvl="0" marL="457200" rtl="0" algn="l">
              <a:lnSpc>
                <a:spcPct val="80000"/>
              </a:lnSpc>
              <a:spcBef>
                <a:spcPts val="0"/>
              </a:spcBef>
              <a:spcAft>
                <a:spcPts val="0"/>
              </a:spcAft>
              <a:buNone/>
            </a:pPr>
            <a:r>
              <a:t/>
            </a:r>
            <a:endParaRPr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u="sng">
                <a:latin typeface="Arial"/>
                <a:ea typeface="Arial"/>
                <a:cs typeface="Arial"/>
                <a:sym typeface="Arial"/>
              </a:rPr>
              <a:t>Part 2: Referral Letter Generation</a:t>
            </a:r>
            <a:endParaRPr b="1" sz="110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298450" lvl="0" marL="457200" rtl="0" algn="l">
              <a:lnSpc>
                <a:spcPct val="80000"/>
              </a:lnSpc>
              <a:spcBef>
                <a:spcPts val="0"/>
              </a:spcBef>
              <a:spcAft>
                <a:spcPts val="0"/>
              </a:spcAft>
              <a:buSzPts val="1100"/>
              <a:buChar char="•"/>
            </a:pPr>
            <a:r>
              <a:rPr lang="en-US" sz="1100">
                <a:latin typeface="Arial"/>
                <a:ea typeface="Arial"/>
                <a:cs typeface="Arial"/>
                <a:sym typeface="Arial"/>
              </a:rPr>
              <a:t>GPT-2 occasionally produced repetitive or implausible content</a:t>
            </a:r>
            <a:endParaRPr sz="1100">
              <a:latin typeface="Arial"/>
              <a:ea typeface="Arial"/>
              <a:cs typeface="Arial"/>
              <a:sym typeface="Arial"/>
            </a:endParaRPr>
          </a:p>
          <a:p>
            <a:pPr indent="-298450" lvl="0" marL="457200" rtl="0" algn="l">
              <a:lnSpc>
                <a:spcPct val="80000"/>
              </a:lnSpc>
              <a:spcBef>
                <a:spcPts val="0"/>
              </a:spcBef>
              <a:spcAft>
                <a:spcPts val="0"/>
              </a:spcAft>
              <a:buSzPts val="1100"/>
              <a:buChar char="•"/>
            </a:pPr>
            <a:r>
              <a:rPr lang="en-US" sz="1100">
                <a:latin typeface="Arial"/>
                <a:ea typeface="Arial"/>
                <a:cs typeface="Arial"/>
                <a:sym typeface="Arial"/>
              </a:rPr>
              <a:t>No clinical validation of generated letters</a:t>
            </a:r>
            <a:endParaRPr sz="1100">
              <a:latin typeface="Arial"/>
              <a:ea typeface="Arial"/>
              <a:cs typeface="Arial"/>
              <a:sym typeface="Arial"/>
            </a:endParaRPr>
          </a:p>
          <a:p>
            <a:pPr indent="-298450" lvl="0" marL="457200" rtl="0" algn="l">
              <a:lnSpc>
                <a:spcPct val="80000"/>
              </a:lnSpc>
              <a:spcBef>
                <a:spcPts val="0"/>
              </a:spcBef>
              <a:spcAft>
                <a:spcPts val="0"/>
              </a:spcAft>
              <a:buSzPts val="1100"/>
              <a:buChar char="•"/>
            </a:pPr>
            <a:r>
              <a:rPr lang="en-US" sz="1100">
                <a:latin typeface="Arial"/>
                <a:ea typeface="Arial"/>
                <a:cs typeface="Arial"/>
                <a:sym typeface="Arial"/>
              </a:rPr>
              <a:t>Rule-based specialist assignment lacked real-world nuance</a:t>
            </a:r>
            <a:endParaRPr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u="sng">
                <a:latin typeface="Arial"/>
                <a:ea typeface="Arial"/>
                <a:cs typeface="Arial"/>
                <a:sym typeface="Arial"/>
              </a:rPr>
              <a:t>Part 3: BERT Classification</a:t>
            </a:r>
            <a:endParaRPr b="1" sz="1100" u="sng">
              <a:latin typeface="Arial"/>
              <a:ea typeface="Arial"/>
              <a:cs typeface="Arial"/>
              <a:sym typeface="Arial"/>
            </a:endParaRPr>
          </a:p>
          <a:p>
            <a:pPr indent="0" lvl="0" marL="457200" rtl="0" algn="l">
              <a:lnSpc>
                <a:spcPct val="80000"/>
              </a:lnSpc>
              <a:spcBef>
                <a:spcPts val="0"/>
              </a:spcBef>
              <a:spcAft>
                <a:spcPts val="0"/>
              </a:spcAft>
              <a:buNone/>
            </a:pPr>
            <a:r>
              <a:t/>
            </a:r>
            <a:endParaRPr sz="1100">
              <a:latin typeface="Arial"/>
              <a:ea typeface="Arial"/>
              <a:cs typeface="Arial"/>
              <a:sym typeface="Arial"/>
            </a:endParaRPr>
          </a:p>
          <a:p>
            <a:pPr indent="-298450" lvl="0" marL="457200" rtl="0" algn="l">
              <a:lnSpc>
                <a:spcPct val="80000"/>
              </a:lnSpc>
              <a:spcBef>
                <a:spcPts val="0"/>
              </a:spcBef>
              <a:spcAft>
                <a:spcPts val="0"/>
              </a:spcAft>
              <a:buSzPts val="1100"/>
              <a:buFont typeface="Arial"/>
              <a:buChar char="•"/>
            </a:pPr>
            <a:r>
              <a:rPr lang="en-US" sz="1100">
                <a:latin typeface="Arial"/>
                <a:ea typeface="Arial"/>
                <a:cs typeface="Arial"/>
                <a:sym typeface="Arial"/>
              </a:rPr>
              <a:t>Colab GPU memory constraints limited model capacity and batch size</a:t>
            </a:r>
            <a:endParaRPr sz="1100">
              <a:latin typeface="Arial"/>
              <a:ea typeface="Arial"/>
              <a:cs typeface="Arial"/>
              <a:sym typeface="Arial"/>
            </a:endParaRPr>
          </a:p>
          <a:p>
            <a:pPr indent="-298450" lvl="0" marL="457200" rtl="0" algn="l">
              <a:lnSpc>
                <a:spcPct val="80000"/>
              </a:lnSpc>
              <a:spcBef>
                <a:spcPts val="0"/>
              </a:spcBef>
              <a:spcAft>
                <a:spcPts val="0"/>
              </a:spcAft>
              <a:buSzPts val="1100"/>
              <a:buFont typeface="Arial"/>
              <a:buChar char="•"/>
            </a:pPr>
            <a:r>
              <a:rPr lang="en-US" sz="1100">
                <a:latin typeface="Arial"/>
                <a:ea typeface="Arial"/>
                <a:cs typeface="Arial"/>
                <a:sym typeface="Arial"/>
              </a:rPr>
              <a:t>Long training times restricted hyperparameter tuning</a:t>
            </a:r>
            <a:endParaRPr sz="1100">
              <a:latin typeface="Arial"/>
              <a:ea typeface="Arial"/>
              <a:cs typeface="Arial"/>
              <a:sym typeface="Arial"/>
            </a:endParaRPr>
          </a:p>
          <a:p>
            <a:pPr indent="-298450" lvl="0" marL="457200" rtl="0" algn="l">
              <a:lnSpc>
                <a:spcPct val="80000"/>
              </a:lnSpc>
              <a:spcBef>
                <a:spcPts val="0"/>
              </a:spcBef>
              <a:spcAft>
                <a:spcPts val="0"/>
              </a:spcAft>
              <a:buSzPts val="1100"/>
              <a:buFont typeface="Arial"/>
              <a:buChar char="•"/>
            </a:pPr>
            <a:r>
              <a:rPr lang="en-US" sz="1100">
                <a:latin typeface="Arial"/>
                <a:ea typeface="Arial"/>
                <a:cs typeface="Arial"/>
                <a:sym typeface="Arial"/>
              </a:rPr>
              <a:t>Class imbalance persisted despite mitigation</a:t>
            </a:r>
            <a:endParaRPr sz="1100">
              <a:latin typeface="Arial"/>
              <a:ea typeface="Arial"/>
              <a:cs typeface="Arial"/>
              <a:sym typeface="Arial"/>
            </a:endParaRPr>
          </a:p>
          <a:p>
            <a:pPr indent="-298450" lvl="0" marL="457200" rtl="0" algn="l">
              <a:lnSpc>
                <a:spcPct val="80000"/>
              </a:lnSpc>
              <a:spcBef>
                <a:spcPts val="0"/>
              </a:spcBef>
              <a:spcAft>
                <a:spcPts val="0"/>
              </a:spcAft>
              <a:buSzPts val="1100"/>
              <a:buFont typeface="Arial"/>
              <a:buChar char="•"/>
            </a:pPr>
            <a:r>
              <a:rPr lang="en-US" sz="1100">
                <a:latin typeface="Arial"/>
                <a:ea typeface="Arial"/>
                <a:cs typeface="Arial"/>
                <a:sym typeface="Arial"/>
              </a:rPr>
              <a:t>BioClinical BERT pushed computational limits</a:t>
            </a:r>
            <a:endParaRPr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u="sng">
                <a:latin typeface="Arial"/>
                <a:ea typeface="Arial"/>
                <a:cs typeface="Arial"/>
                <a:sym typeface="Arial"/>
              </a:rPr>
              <a:t>Key Technical Challenges</a:t>
            </a:r>
            <a:endParaRPr b="1" sz="1100" u="sng">
              <a:latin typeface="Arial"/>
              <a:ea typeface="Arial"/>
              <a:cs typeface="Arial"/>
              <a:sym typeface="Arial"/>
            </a:endParaRPr>
          </a:p>
          <a:p>
            <a:pPr indent="0" lvl="0" marL="457200" rtl="0" algn="l">
              <a:lnSpc>
                <a:spcPct val="80000"/>
              </a:lnSpc>
              <a:spcBef>
                <a:spcPts val="0"/>
              </a:spcBef>
              <a:spcAft>
                <a:spcPts val="0"/>
              </a:spcAft>
              <a:buNone/>
            </a:pPr>
            <a:r>
              <a:t/>
            </a:r>
            <a:endParaRPr sz="1100">
              <a:latin typeface="Arial"/>
              <a:ea typeface="Arial"/>
              <a:cs typeface="Arial"/>
              <a:sym typeface="Arial"/>
            </a:endParaRPr>
          </a:p>
          <a:p>
            <a:pPr indent="-298450" lvl="0" marL="457200" rtl="0" algn="l">
              <a:lnSpc>
                <a:spcPct val="80000"/>
              </a:lnSpc>
              <a:spcBef>
                <a:spcPts val="0"/>
              </a:spcBef>
              <a:spcAft>
                <a:spcPts val="0"/>
              </a:spcAft>
              <a:buSzPts val="1100"/>
              <a:buFont typeface="Arial"/>
              <a:buChar char="•"/>
            </a:pPr>
            <a:r>
              <a:rPr lang="en-US" sz="1100">
                <a:latin typeface="Arial"/>
                <a:ea typeface="Arial"/>
                <a:cs typeface="Arial"/>
                <a:sym typeface="Arial"/>
              </a:rPr>
              <a:t>Frequent memory issues required mixed precision and gradient accumulation</a:t>
            </a:r>
            <a:endParaRPr sz="1100">
              <a:latin typeface="Arial"/>
              <a:ea typeface="Arial"/>
              <a:cs typeface="Arial"/>
              <a:sym typeface="Arial"/>
            </a:endParaRPr>
          </a:p>
          <a:p>
            <a:pPr indent="-298450" lvl="0" marL="457200" rtl="0" algn="l">
              <a:lnSpc>
                <a:spcPct val="80000"/>
              </a:lnSpc>
              <a:spcBef>
                <a:spcPts val="0"/>
              </a:spcBef>
              <a:spcAft>
                <a:spcPts val="0"/>
              </a:spcAft>
              <a:buSzPts val="1100"/>
              <a:buFont typeface="Arial"/>
              <a:buChar char="•"/>
            </a:pPr>
            <a:r>
              <a:rPr lang="en-US" sz="1100">
                <a:latin typeface="Arial"/>
                <a:ea typeface="Arial"/>
                <a:cs typeface="Arial"/>
                <a:sym typeface="Arial"/>
              </a:rPr>
              <a:t>Model convergence needed fine-tuned early stopping</a:t>
            </a:r>
            <a:endParaRPr sz="1100">
              <a:latin typeface="Arial"/>
              <a:ea typeface="Arial"/>
              <a:cs typeface="Arial"/>
              <a:sym typeface="Arial"/>
            </a:endParaRPr>
          </a:p>
          <a:p>
            <a:pPr indent="-298450" lvl="0" marL="457200" rtl="0" algn="l">
              <a:lnSpc>
                <a:spcPct val="80000"/>
              </a:lnSpc>
              <a:spcBef>
                <a:spcPts val="0"/>
              </a:spcBef>
              <a:spcAft>
                <a:spcPts val="0"/>
              </a:spcAft>
              <a:buSzPts val="1100"/>
              <a:buFont typeface="Arial"/>
              <a:buChar char="•"/>
            </a:pPr>
            <a:r>
              <a:rPr lang="en-US" sz="1100">
                <a:latin typeface="Arial"/>
                <a:ea typeface="Arial"/>
                <a:cs typeface="Arial"/>
                <a:sym typeface="Arial"/>
              </a:rPr>
              <a:t>Medical text required custom preprocessing</a:t>
            </a:r>
            <a:endParaRPr sz="1100">
              <a:latin typeface="Arial"/>
              <a:ea typeface="Arial"/>
              <a:cs typeface="Arial"/>
              <a:sym typeface="Arial"/>
            </a:endParaRPr>
          </a:p>
          <a:p>
            <a:pPr indent="-298450" lvl="0" marL="457200" rtl="0" algn="l">
              <a:lnSpc>
                <a:spcPct val="80000"/>
              </a:lnSpc>
              <a:spcBef>
                <a:spcPts val="0"/>
              </a:spcBef>
              <a:spcAft>
                <a:spcPts val="0"/>
              </a:spcAft>
              <a:buSzPts val="1100"/>
              <a:buFont typeface="Arial"/>
              <a:buChar char="•"/>
            </a:pPr>
            <a:r>
              <a:rPr lang="en-US" sz="1100">
                <a:latin typeface="Arial"/>
                <a:ea typeface="Arial"/>
                <a:cs typeface="Arial"/>
                <a:sym typeface="Arial"/>
              </a:rPr>
              <a:t>Difficulties balancing precision and recall across classes</a:t>
            </a:r>
            <a:endParaRPr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b="1" sz="110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b="1" lang="en-US" sz="1100" u="sng">
                <a:latin typeface="Arial"/>
                <a:ea typeface="Arial"/>
                <a:cs typeface="Arial"/>
                <a:sym typeface="Arial"/>
              </a:rPr>
              <a:t>Future Work</a:t>
            </a:r>
            <a:endParaRPr b="1" sz="1100" u="sng">
              <a:latin typeface="Arial"/>
              <a:ea typeface="Arial"/>
              <a:cs typeface="Arial"/>
              <a:sym typeface="Arial"/>
            </a:endParaRPr>
          </a:p>
          <a:p>
            <a:pPr indent="0" lvl="0" marL="0" rtl="0" algn="l">
              <a:lnSpc>
                <a:spcPct val="80000"/>
              </a:lnSpc>
              <a:spcBef>
                <a:spcPts val="0"/>
              </a:spcBef>
              <a:spcAft>
                <a:spcPts val="0"/>
              </a:spcAft>
              <a:buNone/>
            </a:pPr>
            <a:r>
              <a:t/>
            </a:r>
            <a:endParaRPr sz="1100">
              <a:latin typeface="Arial"/>
              <a:ea typeface="Arial"/>
              <a:cs typeface="Arial"/>
              <a:sym typeface="Arial"/>
            </a:endParaRPr>
          </a:p>
          <a:p>
            <a:pPr indent="-298450" lvl="0" marL="457200" rtl="0" algn="l">
              <a:lnSpc>
                <a:spcPct val="80000"/>
              </a:lnSpc>
              <a:spcBef>
                <a:spcPts val="0"/>
              </a:spcBef>
              <a:spcAft>
                <a:spcPts val="0"/>
              </a:spcAft>
              <a:buSzPts val="1100"/>
              <a:buFont typeface="Arial"/>
              <a:buChar char="•"/>
            </a:pPr>
            <a:r>
              <a:rPr lang="en-US" sz="1100">
                <a:latin typeface="Arial"/>
                <a:ea typeface="Arial"/>
                <a:cs typeface="Arial"/>
                <a:sym typeface="Arial"/>
              </a:rPr>
              <a:t>Incorporate real clinical data for validation</a:t>
            </a:r>
            <a:endParaRPr sz="1100">
              <a:latin typeface="Arial"/>
              <a:ea typeface="Arial"/>
              <a:cs typeface="Arial"/>
              <a:sym typeface="Arial"/>
            </a:endParaRPr>
          </a:p>
          <a:p>
            <a:pPr indent="-298450" lvl="0" marL="457200" rtl="0" algn="l">
              <a:lnSpc>
                <a:spcPct val="80000"/>
              </a:lnSpc>
              <a:spcBef>
                <a:spcPts val="0"/>
              </a:spcBef>
              <a:spcAft>
                <a:spcPts val="0"/>
              </a:spcAft>
              <a:buSzPts val="1100"/>
              <a:buFont typeface="Arial"/>
              <a:buChar char="•"/>
            </a:pPr>
            <a:r>
              <a:rPr lang="en-US" sz="1100">
                <a:latin typeface="Arial"/>
                <a:ea typeface="Arial"/>
                <a:cs typeface="Arial"/>
                <a:sym typeface="Arial"/>
              </a:rPr>
              <a:t>Test advanced models (GPT-4, Claude, domain-specific transformers)</a:t>
            </a:r>
            <a:endParaRPr sz="1100">
              <a:latin typeface="Arial"/>
              <a:ea typeface="Arial"/>
              <a:cs typeface="Arial"/>
              <a:sym typeface="Arial"/>
            </a:endParaRPr>
          </a:p>
          <a:p>
            <a:pPr indent="-298450" lvl="0" marL="457200" rtl="0" algn="l">
              <a:lnSpc>
                <a:spcPct val="80000"/>
              </a:lnSpc>
              <a:spcBef>
                <a:spcPts val="0"/>
              </a:spcBef>
              <a:spcAft>
                <a:spcPts val="0"/>
              </a:spcAft>
              <a:buSzPts val="1100"/>
              <a:buFont typeface="Arial"/>
              <a:buChar char="•"/>
            </a:pPr>
            <a:r>
              <a:rPr lang="en-US" sz="1100">
                <a:latin typeface="Arial"/>
                <a:ea typeface="Arial"/>
                <a:cs typeface="Arial"/>
                <a:sym typeface="Arial"/>
              </a:rPr>
              <a:t>Conduct bias and fairness evaluations with healthcare partners</a:t>
            </a:r>
            <a:endParaRPr sz="1100">
              <a:latin typeface="Arial"/>
              <a:ea typeface="Arial"/>
              <a:cs typeface="Arial"/>
              <a:sym typeface="Arial"/>
            </a:endParaRPr>
          </a:p>
        </p:txBody>
      </p:sp>
      <p:sp>
        <p:nvSpPr>
          <p:cNvPr id="229" name="Google Shape;229;g373c55cb135_0_212"/>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230" name="Google Shape;230;g373c55cb135_0_212"/>
          <p:cNvSpPr txBox="1"/>
          <p:nvPr>
            <p:ph idx="12" type="sldNum"/>
          </p:nvPr>
        </p:nvSpPr>
        <p:spPr>
          <a:xfrm>
            <a:off x="8149167" y="6155266"/>
            <a:ext cx="65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The Research Question</a:t>
            </a:r>
            <a:endParaRPr/>
          </a:p>
        </p:txBody>
      </p:sp>
      <p:sp>
        <p:nvSpPr>
          <p:cNvPr id="112" name="Google Shape;112;p2"/>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US" sz="1400">
                <a:latin typeface="Arial"/>
                <a:ea typeface="Arial"/>
                <a:cs typeface="Arial"/>
                <a:sym typeface="Arial"/>
              </a:rPr>
              <a:t>How can synthetic data and NLP be used to automate and improve referral triaging in healthcare, while preserving privacy and clinical relevance?</a:t>
            </a:r>
            <a:endParaRPr sz="14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400">
                <a:latin typeface="Arial"/>
                <a:ea typeface="Arial"/>
                <a:cs typeface="Arial"/>
                <a:sym typeface="Arial"/>
              </a:rPr>
              <a:t>Focus Areas:</a:t>
            </a:r>
            <a:endParaRPr b="1" sz="1400">
              <a:latin typeface="Arial"/>
              <a:ea typeface="Arial"/>
              <a:cs typeface="Arial"/>
              <a:sym typeface="Arial"/>
            </a:endParaRPr>
          </a:p>
          <a:p>
            <a:pPr indent="-317500" lvl="0" marL="457200" rtl="0" algn="l">
              <a:lnSpc>
                <a:spcPct val="115000"/>
              </a:lnSpc>
              <a:spcBef>
                <a:spcPts val="1200"/>
              </a:spcBef>
              <a:spcAft>
                <a:spcPts val="0"/>
              </a:spcAft>
              <a:buSzPts val="1400"/>
              <a:buChar char="●"/>
            </a:pPr>
            <a:r>
              <a:rPr b="1" lang="en-US" sz="1400">
                <a:latin typeface="Arial"/>
                <a:ea typeface="Arial"/>
                <a:cs typeface="Arial"/>
                <a:sym typeface="Arial"/>
              </a:rPr>
              <a:t>Referral Automation:</a:t>
            </a:r>
            <a:r>
              <a:rPr lang="en-US" sz="1400">
                <a:latin typeface="Arial"/>
                <a:ea typeface="Arial"/>
                <a:cs typeface="Arial"/>
                <a:sym typeface="Arial"/>
              </a:rPr>
              <a:t> Use NLP to classify referral letters by medical specialty</a:t>
            </a:r>
            <a:br>
              <a:rPr lang="en-US" sz="1400">
                <a:latin typeface="Arial"/>
                <a:ea typeface="Arial"/>
                <a:cs typeface="Arial"/>
                <a:sym typeface="Arial"/>
              </a:rPr>
            </a:br>
            <a:endParaRPr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b="1" lang="en-US" sz="1400">
                <a:latin typeface="Arial"/>
                <a:ea typeface="Arial"/>
                <a:cs typeface="Arial"/>
                <a:sym typeface="Arial"/>
              </a:rPr>
              <a:t>Synthetic Data Use:</a:t>
            </a:r>
            <a:r>
              <a:rPr lang="en-US" sz="1400">
                <a:latin typeface="Arial"/>
                <a:ea typeface="Arial"/>
                <a:cs typeface="Arial"/>
                <a:sym typeface="Arial"/>
              </a:rPr>
              <a:t> Leverage synthetic referral data to train models without compromising patient privacy</a:t>
            </a:r>
            <a:br>
              <a:rPr lang="en-US" sz="1400">
                <a:latin typeface="Arial"/>
                <a:ea typeface="Arial"/>
                <a:cs typeface="Arial"/>
                <a:sym typeface="Arial"/>
              </a:rPr>
            </a:br>
            <a:endParaRPr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b="1" lang="en-US" sz="1400">
                <a:latin typeface="Arial"/>
                <a:ea typeface="Arial"/>
                <a:cs typeface="Arial"/>
                <a:sym typeface="Arial"/>
              </a:rPr>
              <a:t>Clinical Impact:</a:t>
            </a:r>
            <a:r>
              <a:rPr lang="en-US" sz="1400">
                <a:latin typeface="Arial"/>
                <a:ea typeface="Arial"/>
                <a:cs typeface="Arial"/>
                <a:sym typeface="Arial"/>
              </a:rPr>
              <a:t> Reduce delays and manual workload in specialist allocation</a:t>
            </a:r>
            <a:br>
              <a:rPr lang="en-US" sz="1400">
                <a:latin typeface="Arial"/>
                <a:ea typeface="Arial"/>
                <a:cs typeface="Arial"/>
                <a:sym typeface="Arial"/>
              </a:rPr>
            </a:br>
            <a:endParaRPr sz="14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400">
                <a:latin typeface="Arial"/>
                <a:ea typeface="Arial"/>
                <a:cs typeface="Arial"/>
                <a:sym typeface="Arial"/>
              </a:rPr>
              <a:t>Goal:</a:t>
            </a:r>
            <a:br>
              <a:rPr b="1" lang="en-US" sz="1400">
                <a:latin typeface="Arial"/>
                <a:ea typeface="Arial"/>
                <a:cs typeface="Arial"/>
                <a:sym typeface="Arial"/>
              </a:rPr>
            </a:br>
            <a:r>
              <a:rPr lang="en-US" sz="1400">
                <a:latin typeface="Arial"/>
                <a:ea typeface="Arial"/>
                <a:cs typeface="Arial"/>
                <a:sym typeface="Arial"/>
              </a:rPr>
              <a:t> Build a privacy-conscious, AI-powered system to streamline referral management and shorten patient wait times.</a:t>
            </a:r>
            <a:endParaRPr sz="1400">
              <a:latin typeface="Arial"/>
              <a:ea typeface="Arial"/>
              <a:cs typeface="Arial"/>
              <a:sym typeface="Arial"/>
            </a:endParaRPr>
          </a:p>
          <a:p>
            <a:pPr indent="-71650" lvl="0" marL="230400" rtl="0" algn="l">
              <a:spcBef>
                <a:spcPts val="1200"/>
              </a:spcBef>
              <a:spcAft>
                <a:spcPts val="0"/>
              </a:spcAft>
              <a:buClr>
                <a:schemeClr val="dk1"/>
              </a:buClr>
              <a:buSzPts val="2500"/>
              <a:buNone/>
            </a:pPr>
            <a:r>
              <a:t/>
            </a:r>
            <a:endParaRPr sz="1800">
              <a:latin typeface="Arial"/>
              <a:ea typeface="Arial"/>
              <a:cs typeface="Arial"/>
              <a:sym typeface="Arial"/>
            </a:endParaRPr>
          </a:p>
        </p:txBody>
      </p:sp>
      <p:sp>
        <p:nvSpPr>
          <p:cNvPr id="113" name="Google Shape;113;p2"/>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14" name="Google Shape;114;p2"/>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373c55cb135_0_98"/>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Planned Approach</a:t>
            </a:r>
            <a:endParaRPr/>
          </a:p>
        </p:txBody>
      </p:sp>
      <p:sp>
        <p:nvSpPr>
          <p:cNvPr id="120" name="Google Shape;120;g373c55cb135_0_98"/>
          <p:cNvSpPr txBox="1"/>
          <p:nvPr>
            <p:ph idx="1" type="body"/>
          </p:nvPr>
        </p:nvSpPr>
        <p:spPr>
          <a:xfrm>
            <a:off x="365568" y="1472184"/>
            <a:ext cx="8444700" cy="4212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b="1" lang="en-US" sz="1700">
                <a:latin typeface="Arial"/>
                <a:ea typeface="Arial"/>
                <a:cs typeface="Arial"/>
                <a:sym typeface="Arial"/>
              </a:rPr>
              <a:t>Planned Approach</a:t>
            </a:r>
            <a:endParaRPr b="1"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700">
                <a:latin typeface="Arial"/>
                <a:ea typeface="Arial"/>
                <a:cs typeface="Arial"/>
                <a:sym typeface="Arial"/>
              </a:rPr>
              <a:t>1. Data Exploration:</a:t>
            </a:r>
            <a:br>
              <a:rPr b="1" lang="en-US" sz="1700">
                <a:latin typeface="Arial"/>
                <a:ea typeface="Arial"/>
                <a:cs typeface="Arial"/>
                <a:sym typeface="Arial"/>
              </a:rPr>
            </a:br>
            <a:r>
              <a:rPr lang="en-US" sz="1700">
                <a:latin typeface="Arial"/>
                <a:ea typeface="Arial"/>
                <a:cs typeface="Arial"/>
                <a:sym typeface="Arial"/>
              </a:rPr>
              <a:t> Analyze healthcare data to uncover clinically relevant patterns (e.g., diagnosis by age, medication clusters), guiding realistic and anonymized synthetic profile creation.</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700">
                <a:latin typeface="Arial"/>
                <a:ea typeface="Arial"/>
                <a:cs typeface="Arial"/>
                <a:sym typeface="Arial"/>
              </a:rPr>
              <a:t>2. Synthetic Data Creation:</a:t>
            </a:r>
            <a:br>
              <a:rPr b="1" lang="en-US" sz="1700">
                <a:latin typeface="Arial"/>
                <a:ea typeface="Arial"/>
                <a:cs typeface="Arial"/>
                <a:sym typeface="Arial"/>
              </a:rPr>
            </a:br>
            <a:r>
              <a:rPr lang="en-US" sz="1700">
                <a:latin typeface="Arial"/>
                <a:ea typeface="Arial"/>
                <a:cs typeface="Arial"/>
                <a:sym typeface="Arial"/>
              </a:rPr>
              <a:t> Generate synthetic referral letters using clinical templates and structured patient data, ensuring privacy and clinical relevance. Label each with a specialist for training.</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700">
                <a:latin typeface="Arial"/>
                <a:ea typeface="Arial"/>
                <a:cs typeface="Arial"/>
                <a:sym typeface="Arial"/>
              </a:rPr>
              <a:t>3. NLP Model Development:</a:t>
            </a:r>
            <a:br>
              <a:rPr b="1" lang="en-US" sz="1700">
                <a:latin typeface="Arial"/>
                <a:ea typeface="Arial"/>
                <a:cs typeface="Arial"/>
                <a:sym typeface="Arial"/>
              </a:rPr>
            </a:br>
            <a:r>
              <a:rPr lang="en-US" sz="1700">
                <a:latin typeface="Arial"/>
                <a:ea typeface="Arial"/>
                <a:cs typeface="Arial"/>
                <a:sym typeface="Arial"/>
              </a:rPr>
              <a:t> Fine-tune medical NLP models to classify referral letters by specialty. Evaluate using accuracy, precision/recall, and robustness to language variation.</a:t>
            </a:r>
            <a:endParaRPr sz="1700">
              <a:latin typeface="Arial"/>
              <a:ea typeface="Arial"/>
              <a:cs typeface="Arial"/>
              <a:sym typeface="Arial"/>
            </a:endParaRPr>
          </a:p>
          <a:p>
            <a:pPr indent="-71649" lvl="0" marL="230399" rtl="0" algn="l">
              <a:spcBef>
                <a:spcPts val="1200"/>
              </a:spcBef>
              <a:spcAft>
                <a:spcPts val="0"/>
              </a:spcAft>
              <a:buClr>
                <a:schemeClr val="dk1"/>
              </a:buClr>
              <a:buSzPts val="2500"/>
              <a:buNone/>
            </a:pPr>
            <a:r>
              <a:t/>
            </a:r>
            <a:endParaRPr sz="2000">
              <a:latin typeface="Arial"/>
              <a:ea typeface="Arial"/>
              <a:cs typeface="Arial"/>
              <a:sym typeface="Arial"/>
            </a:endParaRPr>
          </a:p>
        </p:txBody>
      </p:sp>
      <p:sp>
        <p:nvSpPr>
          <p:cNvPr id="121" name="Google Shape;121;g373c55cb135_0_98"/>
          <p:cNvSpPr txBox="1"/>
          <p:nvPr>
            <p:ph idx="10" type="dt"/>
          </p:nvPr>
        </p:nvSpPr>
        <p:spPr>
          <a:xfrm>
            <a:off x="6275910" y="6155267"/>
            <a:ext cx="2072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22" name="Google Shape;122;g373c55cb135_0_98"/>
          <p:cNvSpPr txBox="1"/>
          <p:nvPr>
            <p:ph idx="12" type="sldNum"/>
          </p:nvPr>
        </p:nvSpPr>
        <p:spPr>
          <a:xfrm>
            <a:off x="8128000" y="6155267"/>
            <a:ext cx="675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73c55cb135_0_113"/>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Literature Review</a:t>
            </a:r>
            <a:endParaRPr/>
          </a:p>
        </p:txBody>
      </p:sp>
      <p:sp>
        <p:nvSpPr>
          <p:cNvPr id="128" name="Google Shape;128;g373c55cb135_0_113"/>
          <p:cNvSpPr txBox="1"/>
          <p:nvPr>
            <p:ph idx="1" type="body"/>
          </p:nvPr>
        </p:nvSpPr>
        <p:spPr>
          <a:xfrm>
            <a:off x="365568" y="1472184"/>
            <a:ext cx="8444700" cy="4212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b="1" lang="en-US" sz="1500">
                <a:latin typeface="Arial"/>
                <a:ea typeface="Arial"/>
                <a:cs typeface="Arial"/>
                <a:sym typeface="Arial"/>
              </a:rPr>
              <a:t>Synthetic Data &amp; Privacy:</a:t>
            </a:r>
            <a:br>
              <a:rPr b="1" lang="en-US" sz="1500">
                <a:latin typeface="Arial"/>
                <a:ea typeface="Arial"/>
                <a:cs typeface="Arial"/>
                <a:sym typeface="Arial"/>
              </a:rPr>
            </a:br>
            <a:r>
              <a:rPr lang="en-US" sz="1500">
                <a:latin typeface="Arial"/>
                <a:ea typeface="Arial"/>
                <a:cs typeface="Arial"/>
                <a:sym typeface="Arial"/>
              </a:rPr>
              <a:t>Recent studies highlight GANs as powerful tools for generating realistic, privacy-preserving healthcare data. When combined with techniques like differential privacy and statistical training, these methods support data sharing and model development without compromising patient confidentiality.</a:t>
            </a:r>
            <a:endParaRPr sz="15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500">
                <a:latin typeface="Arial"/>
                <a:ea typeface="Arial"/>
                <a:cs typeface="Arial"/>
                <a:sym typeface="Arial"/>
              </a:rPr>
              <a:t>NLP for Automated Triage:</a:t>
            </a:r>
            <a:br>
              <a:rPr b="1" lang="en-US" sz="1500">
                <a:latin typeface="Arial"/>
                <a:ea typeface="Arial"/>
                <a:cs typeface="Arial"/>
                <a:sym typeface="Arial"/>
              </a:rPr>
            </a:br>
            <a:r>
              <a:rPr lang="en-US" sz="1500">
                <a:latin typeface="Arial"/>
                <a:ea typeface="Arial"/>
                <a:cs typeface="Arial"/>
                <a:sym typeface="Arial"/>
              </a:rPr>
              <a:t>NLP models—including SVMs, topic modeling, and transformer-based approaches—have demonstrated high accuracy in classifying referral letters by specialty. These models can enhance triage workflows but require careful tuning and local validation for real-world use.</a:t>
            </a:r>
            <a:endParaRPr sz="15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None/>
            </a:pPr>
            <a:r>
              <a:rPr b="1" lang="en-US" sz="1500">
                <a:latin typeface="Arial"/>
                <a:ea typeface="Arial"/>
                <a:cs typeface="Arial"/>
                <a:sym typeface="Arial"/>
              </a:rPr>
              <a:t>Scalable Pipeline Design:</a:t>
            </a:r>
            <a:br>
              <a:rPr b="1" lang="en-US" sz="1500">
                <a:latin typeface="Arial"/>
                <a:ea typeface="Arial"/>
                <a:cs typeface="Arial"/>
                <a:sym typeface="Arial"/>
              </a:rPr>
            </a:br>
            <a:r>
              <a:rPr lang="en-US" sz="1500">
                <a:latin typeface="Arial"/>
                <a:ea typeface="Arial"/>
                <a:cs typeface="Arial"/>
                <a:sym typeface="Arial"/>
              </a:rPr>
              <a:t>The literature emphasizes modular, scalable ML pipelines that integrate synthetic data generation and NLP classification. Successful designs prioritize flexibility, performance evaluation, and ease of integration into existing healthcare systems.</a:t>
            </a:r>
            <a:endParaRPr b="1" sz="2100">
              <a:latin typeface="Arial"/>
              <a:ea typeface="Arial"/>
              <a:cs typeface="Arial"/>
              <a:sym typeface="Arial"/>
            </a:endParaRPr>
          </a:p>
        </p:txBody>
      </p:sp>
      <p:sp>
        <p:nvSpPr>
          <p:cNvPr id="129" name="Google Shape;129;g373c55cb135_0_113"/>
          <p:cNvSpPr txBox="1"/>
          <p:nvPr>
            <p:ph idx="10" type="dt"/>
          </p:nvPr>
        </p:nvSpPr>
        <p:spPr>
          <a:xfrm>
            <a:off x="6275910" y="6155267"/>
            <a:ext cx="2072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30" name="Google Shape;130;g373c55cb135_0_113"/>
          <p:cNvSpPr txBox="1"/>
          <p:nvPr>
            <p:ph idx="12" type="sldNum"/>
          </p:nvPr>
        </p:nvSpPr>
        <p:spPr>
          <a:xfrm>
            <a:off x="8128000" y="6155267"/>
            <a:ext cx="675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73c55cb135_0_121"/>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The Dataset</a:t>
            </a:r>
            <a:endParaRPr/>
          </a:p>
        </p:txBody>
      </p:sp>
      <p:sp>
        <p:nvSpPr>
          <p:cNvPr id="136" name="Google Shape;136;g373c55cb135_0_121"/>
          <p:cNvSpPr txBox="1"/>
          <p:nvPr>
            <p:ph idx="1" type="body"/>
          </p:nvPr>
        </p:nvSpPr>
        <p:spPr>
          <a:xfrm>
            <a:off x="365568" y="1472184"/>
            <a:ext cx="8444700" cy="42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852"/>
              <a:buNone/>
            </a:pPr>
            <a:r>
              <a:rPr lang="en-US" sz="1472">
                <a:latin typeface="Arial"/>
                <a:ea typeface="Arial"/>
                <a:cs typeface="Arial"/>
                <a:sym typeface="Arial"/>
              </a:rPr>
              <a:t>To explore automated, privacy-preserving solutions for referral triaging using natural language processing, this study employed a synthetic healthcare dataset sourced from Kaggle.</a:t>
            </a:r>
            <a:endParaRPr sz="1472">
              <a:latin typeface="Arial"/>
              <a:ea typeface="Arial"/>
              <a:cs typeface="Arial"/>
              <a:sym typeface="Arial"/>
            </a:endParaRPr>
          </a:p>
          <a:p>
            <a:pPr indent="0" lvl="0" marL="0" rtl="0" algn="l">
              <a:lnSpc>
                <a:spcPct val="90000"/>
              </a:lnSpc>
              <a:spcBef>
                <a:spcPts val="0"/>
              </a:spcBef>
              <a:spcAft>
                <a:spcPts val="0"/>
              </a:spcAft>
              <a:buClr>
                <a:schemeClr val="dk1"/>
              </a:buClr>
              <a:buSzPts val="852"/>
              <a:buNone/>
            </a:pPr>
            <a:r>
              <a:t/>
            </a:r>
            <a:endParaRPr sz="1472">
              <a:latin typeface="Arial"/>
              <a:ea typeface="Arial"/>
              <a:cs typeface="Arial"/>
              <a:sym typeface="Arial"/>
            </a:endParaRPr>
          </a:p>
          <a:p>
            <a:pPr indent="0" lvl="0" marL="0" rtl="0" algn="l">
              <a:lnSpc>
                <a:spcPct val="90000"/>
              </a:lnSpc>
              <a:spcBef>
                <a:spcPts val="0"/>
              </a:spcBef>
              <a:spcAft>
                <a:spcPts val="0"/>
              </a:spcAft>
              <a:buClr>
                <a:schemeClr val="dk1"/>
              </a:buClr>
              <a:buSzPts val="852"/>
              <a:buNone/>
            </a:pPr>
            <a:r>
              <a:rPr lang="en-US" sz="1472">
                <a:latin typeface="Arial"/>
                <a:ea typeface="Arial"/>
                <a:cs typeface="Arial"/>
                <a:sym typeface="Arial"/>
              </a:rPr>
              <a:t>The dataset was explicitly designed to emulate real-world healthcare scenarios while avoiding privacy concerns associated with sensitive patient information. It provides a foundation for testing data-driven approaches to clinical workflow optimization in a realistic yet anonymized context.</a:t>
            </a:r>
            <a:endParaRPr sz="1472">
              <a:latin typeface="Arial"/>
              <a:ea typeface="Arial"/>
              <a:cs typeface="Arial"/>
              <a:sym typeface="Arial"/>
            </a:endParaRPr>
          </a:p>
          <a:p>
            <a:pPr indent="0" lvl="0" marL="0" rtl="0" algn="l">
              <a:lnSpc>
                <a:spcPct val="90000"/>
              </a:lnSpc>
              <a:spcBef>
                <a:spcPts val="0"/>
              </a:spcBef>
              <a:spcAft>
                <a:spcPts val="0"/>
              </a:spcAft>
              <a:buClr>
                <a:schemeClr val="dk1"/>
              </a:buClr>
              <a:buSzPts val="852"/>
              <a:buNone/>
            </a:pPr>
            <a:r>
              <a:t/>
            </a:r>
            <a:endParaRPr sz="1472">
              <a:latin typeface="Arial"/>
              <a:ea typeface="Arial"/>
              <a:cs typeface="Arial"/>
              <a:sym typeface="Arial"/>
            </a:endParaRPr>
          </a:p>
          <a:p>
            <a:pPr indent="0" lvl="0" marL="0" rtl="0" algn="l">
              <a:lnSpc>
                <a:spcPct val="90000"/>
              </a:lnSpc>
              <a:spcBef>
                <a:spcPts val="0"/>
              </a:spcBef>
              <a:spcAft>
                <a:spcPts val="0"/>
              </a:spcAft>
              <a:buClr>
                <a:schemeClr val="dk1"/>
              </a:buClr>
              <a:buSzPts val="852"/>
              <a:buNone/>
            </a:pPr>
            <a:r>
              <a:rPr lang="en-US" sz="1472">
                <a:latin typeface="Arial"/>
                <a:ea typeface="Arial"/>
                <a:cs typeface="Arial"/>
                <a:sym typeface="Arial"/>
              </a:rPr>
              <a:t>The dataset consists of 55,500 patient records, each comprising 15 features related to patient demographics, clinical conditions and provider information. These include variables such as age, gender, blood type, diagnosis, admission and discharge dates, medications, test results, admission type, insurance provider, and physician/hospital information. While the dataset is entirely synthetic—generated using the Python Faker library—it replicates the structure, statistical diversity, and temporal granularity found in authentic electronic health records.</a:t>
            </a:r>
            <a:endParaRPr sz="1472">
              <a:latin typeface="Arial"/>
              <a:ea typeface="Arial"/>
              <a:cs typeface="Arial"/>
              <a:sym typeface="Arial"/>
            </a:endParaRPr>
          </a:p>
          <a:p>
            <a:pPr indent="0" lvl="0" marL="0" rtl="0" algn="l">
              <a:lnSpc>
                <a:spcPct val="90000"/>
              </a:lnSpc>
              <a:spcBef>
                <a:spcPts val="0"/>
              </a:spcBef>
              <a:spcAft>
                <a:spcPts val="0"/>
              </a:spcAft>
              <a:buClr>
                <a:schemeClr val="dk1"/>
              </a:buClr>
              <a:buSzPts val="852"/>
              <a:buNone/>
            </a:pPr>
            <a:r>
              <a:t/>
            </a:r>
            <a:endParaRPr sz="1472">
              <a:latin typeface="Arial"/>
              <a:ea typeface="Arial"/>
              <a:cs typeface="Arial"/>
              <a:sym typeface="Arial"/>
            </a:endParaRPr>
          </a:p>
          <a:p>
            <a:pPr indent="0" lvl="0" marL="0" rtl="0" algn="l">
              <a:lnSpc>
                <a:spcPct val="90000"/>
              </a:lnSpc>
              <a:spcBef>
                <a:spcPts val="0"/>
              </a:spcBef>
              <a:spcAft>
                <a:spcPts val="0"/>
              </a:spcAft>
              <a:buClr>
                <a:schemeClr val="dk1"/>
              </a:buClr>
              <a:buSzPts val="852"/>
              <a:buNone/>
            </a:pPr>
            <a:r>
              <a:rPr lang="en-US" sz="1472">
                <a:latin typeface="Arial"/>
                <a:ea typeface="Arial"/>
                <a:cs typeface="Arial"/>
                <a:sym typeface="Arial"/>
              </a:rPr>
              <a:t>Given that access to real patient data is highly restricted due to privacy regulations (e.g., HIPAA, PHIPA), this dataset provides a viable surrogate for developing and evaluating machine learning solutions in referral workflows. The inclusion of both structured (e.g., numerical and categorical variables) and temporal components makes it suitable for simulating referral patterns and investigating relationships between patient characteristics and admission outcomes.</a:t>
            </a:r>
            <a:endParaRPr sz="1472">
              <a:latin typeface="Arial"/>
              <a:ea typeface="Arial"/>
              <a:cs typeface="Arial"/>
              <a:sym typeface="Arial"/>
            </a:endParaRPr>
          </a:p>
        </p:txBody>
      </p:sp>
      <p:sp>
        <p:nvSpPr>
          <p:cNvPr id="137" name="Google Shape;137;g373c55cb135_0_121"/>
          <p:cNvSpPr txBox="1"/>
          <p:nvPr>
            <p:ph idx="10" type="dt"/>
          </p:nvPr>
        </p:nvSpPr>
        <p:spPr>
          <a:xfrm>
            <a:off x="6275910" y="6155267"/>
            <a:ext cx="2072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38" name="Google Shape;138;g373c55cb135_0_121"/>
          <p:cNvSpPr txBox="1"/>
          <p:nvPr>
            <p:ph idx="12" type="sldNum"/>
          </p:nvPr>
        </p:nvSpPr>
        <p:spPr>
          <a:xfrm>
            <a:off x="8128000" y="6155267"/>
            <a:ext cx="675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73c55cb135_0_106"/>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Preprocessing and Feature Engineering</a:t>
            </a:r>
            <a:endParaRPr/>
          </a:p>
        </p:txBody>
      </p:sp>
      <p:sp>
        <p:nvSpPr>
          <p:cNvPr id="145" name="Google Shape;145;g373c55cb135_0_106"/>
          <p:cNvSpPr txBox="1"/>
          <p:nvPr>
            <p:ph idx="1" type="body"/>
          </p:nvPr>
        </p:nvSpPr>
        <p:spPr>
          <a:xfrm>
            <a:off x="365568" y="1472184"/>
            <a:ext cx="8444700" cy="4212600"/>
          </a:xfrm>
          <a:prstGeom prst="rect">
            <a:avLst/>
          </a:prstGeom>
        </p:spPr>
        <p:txBody>
          <a:bodyPr anchorCtr="0" anchor="t" bIns="45700" lIns="91425" spcFirstLastPara="1" rIns="91425" wrap="square" tIns="45700">
            <a:normAutofit fontScale="62500"/>
          </a:bodyPr>
          <a:lstStyle/>
          <a:p>
            <a:pPr indent="0" lvl="0" marL="0" rtl="0" algn="l">
              <a:spcBef>
                <a:spcPts val="500"/>
              </a:spcBef>
              <a:spcAft>
                <a:spcPts val="0"/>
              </a:spcAft>
              <a:buNone/>
            </a:pPr>
            <a:r>
              <a:rPr lang="en-US">
                <a:latin typeface="Arial"/>
                <a:ea typeface="Arial"/>
                <a:cs typeface="Arial"/>
                <a:sym typeface="Arial"/>
              </a:rPr>
              <a:t>To enhance the dataset’s analytical utility, several preprocessing steps were applied:</a:t>
            </a:r>
            <a:endParaRPr>
              <a:latin typeface="Arial"/>
              <a:ea typeface="Arial"/>
              <a:cs typeface="Arial"/>
              <a:sym typeface="Arial"/>
            </a:endParaRPr>
          </a:p>
          <a:p>
            <a:pPr indent="0" lvl="0" marL="0" rtl="0" algn="l">
              <a:spcBef>
                <a:spcPts val="500"/>
              </a:spcBef>
              <a:spcAft>
                <a:spcPts val="0"/>
              </a:spcAft>
              <a:buNone/>
            </a:pPr>
            <a:r>
              <a:rPr lang="en-US">
                <a:latin typeface="Arial"/>
                <a:ea typeface="Arial"/>
                <a:cs typeface="Arial"/>
                <a:sym typeface="Arial"/>
              </a:rPr>
              <a:t>Irrelevant fields (e.g., patient name, billing amount, and room number) were removed.</a:t>
            </a:r>
            <a:endParaRPr>
              <a:latin typeface="Arial"/>
              <a:ea typeface="Arial"/>
              <a:cs typeface="Arial"/>
              <a:sym typeface="Arial"/>
            </a:endParaRPr>
          </a:p>
          <a:p>
            <a:pPr indent="0" lvl="0" marL="0" rtl="0" algn="l">
              <a:spcBef>
                <a:spcPts val="500"/>
              </a:spcBef>
              <a:spcAft>
                <a:spcPts val="0"/>
              </a:spcAft>
              <a:buNone/>
            </a:pPr>
            <a:r>
              <a:t/>
            </a:r>
            <a:endParaRPr>
              <a:latin typeface="Arial"/>
              <a:ea typeface="Arial"/>
              <a:cs typeface="Arial"/>
              <a:sym typeface="Arial"/>
            </a:endParaRPr>
          </a:p>
          <a:p>
            <a:pPr indent="0" lvl="0" marL="0" rtl="0" algn="l">
              <a:spcBef>
                <a:spcPts val="500"/>
              </a:spcBef>
              <a:spcAft>
                <a:spcPts val="0"/>
              </a:spcAft>
              <a:buNone/>
            </a:pPr>
            <a:r>
              <a:rPr lang="en-US">
                <a:latin typeface="Arial"/>
                <a:ea typeface="Arial"/>
                <a:cs typeface="Arial"/>
                <a:sym typeface="Arial"/>
              </a:rPr>
              <a:t>Datetime conversion was performed on admission and discharge dates to facilitate temporal analysis.</a:t>
            </a:r>
            <a:endParaRPr>
              <a:latin typeface="Arial"/>
              <a:ea typeface="Arial"/>
              <a:cs typeface="Arial"/>
              <a:sym typeface="Arial"/>
            </a:endParaRPr>
          </a:p>
          <a:p>
            <a:pPr indent="0" lvl="0" marL="0" rtl="0" algn="l">
              <a:spcBef>
                <a:spcPts val="500"/>
              </a:spcBef>
              <a:spcAft>
                <a:spcPts val="0"/>
              </a:spcAft>
              <a:buNone/>
            </a:pPr>
            <a:r>
              <a:t/>
            </a:r>
            <a:endParaRPr>
              <a:latin typeface="Arial"/>
              <a:ea typeface="Arial"/>
              <a:cs typeface="Arial"/>
              <a:sym typeface="Arial"/>
            </a:endParaRPr>
          </a:p>
          <a:p>
            <a:pPr indent="0" lvl="0" marL="0" rtl="0" algn="l">
              <a:spcBef>
                <a:spcPts val="500"/>
              </a:spcBef>
              <a:spcAft>
                <a:spcPts val="0"/>
              </a:spcAft>
              <a:buNone/>
            </a:pPr>
            <a:r>
              <a:rPr lang="en-US">
                <a:latin typeface="Arial"/>
                <a:ea typeface="Arial"/>
                <a:cs typeface="Arial"/>
                <a:sym typeface="Arial"/>
              </a:rPr>
              <a:t>A derived feature, Length of Stay, was created to measure patient hospitalization duration.</a:t>
            </a:r>
            <a:endParaRPr>
              <a:latin typeface="Arial"/>
              <a:ea typeface="Arial"/>
              <a:cs typeface="Arial"/>
              <a:sym typeface="Arial"/>
            </a:endParaRPr>
          </a:p>
          <a:p>
            <a:pPr indent="0" lvl="0" marL="0" rtl="0" algn="l">
              <a:spcBef>
                <a:spcPts val="500"/>
              </a:spcBef>
              <a:spcAft>
                <a:spcPts val="0"/>
              </a:spcAft>
              <a:buNone/>
            </a:pPr>
            <a:r>
              <a:t/>
            </a:r>
            <a:endParaRPr>
              <a:latin typeface="Arial"/>
              <a:ea typeface="Arial"/>
              <a:cs typeface="Arial"/>
              <a:sym typeface="Arial"/>
            </a:endParaRPr>
          </a:p>
          <a:p>
            <a:pPr indent="0" lvl="0" marL="0" rtl="0" algn="l">
              <a:spcBef>
                <a:spcPts val="500"/>
              </a:spcBef>
              <a:spcAft>
                <a:spcPts val="0"/>
              </a:spcAft>
              <a:buNone/>
            </a:pPr>
            <a:r>
              <a:rPr lang="en-US">
                <a:latin typeface="Arial"/>
                <a:ea typeface="Arial"/>
                <a:cs typeface="Arial"/>
                <a:sym typeface="Arial"/>
              </a:rPr>
              <a:t>Data integrity checks confirmed appropriate variable formats, balanced class distributions, and consistent entry ranges.</a:t>
            </a:r>
            <a:endParaRPr>
              <a:latin typeface="Arial"/>
              <a:ea typeface="Arial"/>
              <a:cs typeface="Arial"/>
              <a:sym typeface="Arial"/>
            </a:endParaRPr>
          </a:p>
          <a:p>
            <a:pPr indent="0" lvl="0" marL="0" rtl="0" algn="l">
              <a:spcBef>
                <a:spcPts val="500"/>
              </a:spcBef>
              <a:spcAft>
                <a:spcPts val="0"/>
              </a:spcAft>
              <a:buNone/>
            </a:pPr>
            <a:r>
              <a:t/>
            </a:r>
            <a:endParaRPr>
              <a:latin typeface="Arial"/>
              <a:ea typeface="Arial"/>
              <a:cs typeface="Arial"/>
              <a:sym typeface="Arial"/>
            </a:endParaRPr>
          </a:p>
          <a:p>
            <a:pPr indent="0" lvl="0" marL="0" rtl="0" algn="l">
              <a:spcBef>
                <a:spcPts val="500"/>
              </a:spcBef>
              <a:spcAft>
                <a:spcPts val="0"/>
              </a:spcAft>
              <a:buNone/>
            </a:pPr>
            <a:r>
              <a:rPr lang="en-US">
                <a:latin typeface="Arial"/>
                <a:ea typeface="Arial"/>
                <a:cs typeface="Arial"/>
                <a:sym typeface="Arial"/>
              </a:rPr>
              <a:t>This preprocessing ensured the dataset was well-structured for descriptive analytics and served as a clean foundation for downstream NLP and classification pipelines.</a:t>
            </a:r>
            <a:endParaRPr>
              <a:latin typeface="Arial"/>
              <a:ea typeface="Arial"/>
              <a:cs typeface="Arial"/>
              <a:sym typeface="Arial"/>
            </a:endParaRPr>
          </a:p>
          <a:p>
            <a:pPr indent="0" lvl="0" marL="0" rtl="0" algn="l">
              <a:spcBef>
                <a:spcPts val="500"/>
              </a:spcBef>
              <a:spcAft>
                <a:spcPts val="0"/>
              </a:spcAft>
              <a:buNone/>
            </a:pPr>
            <a:r>
              <a:t/>
            </a:r>
            <a:endParaRPr>
              <a:latin typeface="Arial"/>
              <a:ea typeface="Arial"/>
              <a:cs typeface="Arial"/>
              <a:sym typeface="Arial"/>
            </a:endParaRPr>
          </a:p>
        </p:txBody>
      </p:sp>
      <p:sp>
        <p:nvSpPr>
          <p:cNvPr id="146" name="Google Shape;146;g373c55cb135_0_106"/>
          <p:cNvSpPr txBox="1"/>
          <p:nvPr>
            <p:ph idx="12" type="sldNum"/>
          </p:nvPr>
        </p:nvSpPr>
        <p:spPr>
          <a:xfrm>
            <a:off x="8128000" y="6155267"/>
            <a:ext cx="675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Variable Analysis</a:t>
            </a:r>
            <a:endParaRPr/>
          </a:p>
        </p:txBody>
      </p:sp>
      <p:sp>
        <p:nvSpPr>
          <p:cNvPr id="152" name="Google Shape;152;p3"/>
          <p:cNvSpPr txBox="1"/>
          <p:nvPr>
            <p:ph idx="1" type="body"/>
          </p:nvPr>
        </p:nvSpPr>
        <p:spPr>
          <a:xfrm>
            <a:off x="365580" y="1472175"/>
            <a:ext cx="7783500" cy="4212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None/>
            </a:pPr>
            <a:r>
              <a:rPr lang="en-US" sz="1600">
                <a:latin typeface="Arial"/>
                <a:ea typeface="Arial"/>
                <a:cs typeface="Arial"/>
                <a:sym typeface="Arial"/>
              </a:rPr>
              <a:t>The following analysis results were exported in structured JSON format, enabling reproducibility and potential integration into downstream RAG or LLM workflows.</a:t>
            </a:r>
            <a:endParaRPr sz="1600">
              <a:latin typeface="Arial"/>
              <a:ea typeface="Arial"/>
              <a:cs typeface="Arial"/>
              <a:sym typeface="Arial"/>
            </a:endParaRPr>
          </a:p>
          <a:p>
            <a:pPr indent="0" lvl="0" marL="0" rtl="0" algn="l">
              <a:spcBef>
                <a:spcPts val="0"/>
              </a:spcBef>
              <a:spcAft>
                <a:spcPts val="0"/>
              </a:spcAft>
              <a:buClr>
                <a:schemeClr val="dk1"/>
              </a:buClr>
              <a:buSzPts val="1100"/>
              <a:buNone/>
            </a:pPr>
            <a:r>
              <a:t/>
            </a:r>
            <a:endParaRPr sz="1600">
              <a:latin typeface="Arial"/>
              <a:ea typeface="Arial"/>
              <a:cs typeface="Arial"/>
              <a:sym typeface="Arial"/>
            </a:endParaRPr>
          </a:p>
          <a:p>
            <a:pPr indent="0" lvl="0" marL="0" rtl="0" algn="l">
              <a:spcBef>
                <a:spcPts val="0"/>
              </a:spcBef>
              <a:spcAft>
                <a:spcPts val="0"/>
              </a:spcAft>
              <a:buClr>
                <a:schemeClr val="dk1"/>
              </a:buClr>
              <a:buSzPts val="1100"/>
              <a:buNone/>
            </a:pPr>
            <a:r>
              <a:rPr lang="en-US" sz="1600" u="sng">
                <a:latin typeface="Arial"/>
                <a:ea typeface="Arial"/>
                <a:cs typeface="Arial"/>
                <a:sym typeface="Arial"/>
              </a:rPr>
              <a:t>Age</a:t>
            </a:r>
            <a:endParaRPr sz="1600" u="sng">
              <a:latin typeface="Arial"/>
              <a:ea typeface="Arial"/>
              <a:cs typeface="Arial"/>
              <a:sym typeface="Arial"/>
            </a:endParaRPr>
          </a:p>
          <a:p>
            <a:pPr indent="0" lvl="0" marL="0" rtl="0" algn="l">
              <a:spcBef>
                <a:spcPts val="0"/>
              </a:spcBef>
              <a:spcAft>
                <a:spcPts val="0"/>
              </a:spcAft>
              <a:buClr>
                <a:schemeClr val="dk1"/>
              </a:buClr>
              <a:buSzPts val="1100"/>
              <a:buNone/>
            </a:pPr>
            <a:r>
              <a:t/>
            </a:r>
            <a:endParaRPr sz="1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u="sng">
              <a:latin typeface="Arial"/>
              <a:ea typeface="Arial"/>
              <a:cs typeface="Arial"/>
              <a:sym typeface="Arial"/>
            </a:endParaRPr>
          </a:p>
        </p:txBody>
      </p:sp>
      <p:sp>
        <p:nvSpPr>
          <p:cNvPr id="153" name="Google Shape;153;p3"/>
          <p:cNvSpPr txBox="1"/>
          <p:nvPr>
            <p:ph idx="10" type="dt"/>
          </p:nvPr>
        </p:nvSpPr>
        <p:spPr>
          <a:xfrm>
            <a:off x="6032493" y="6155267"/>
            <a:ext cx="23156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54" name="Google Shape;154;p3"/>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5" name="Google Shape;155;p3"/>
          <p:cNvPicPr preferRelativeResize="0"/>
          <p:nvPr/>
        </p:nvPicPr>
        <p:blipFill>
          <a:blip r:embed="rId3">
            <a:alphaModFix/>
          </a:blip>
          <a:stretch>
            <a:fillRect/>
          </a:stretch>
        </p:blipFill>
        <p:spPr>
          <a:xfrm>
            <a:off x="680250" y="2654967"/>
            <a:ext cx="7783500" cy="23076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73c55cb135_0_132"/>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Variable Analysis</a:t>
            </a:r>
            <a:endParaRPr/>
          </a:p>
        </p:txBody>
      </p:sp>
      <p:sp>
        <p:nvSpPr>
          <p:cNvPr id="161" name="Google Shape;161;g373c55cb135_0_132"/>
          <p:cNvSpPr txBox="1"/>
          <p:nvPr>
            <p:ph idx="1" type="body"/>
          </p:nvPr>
        </p:nvSpPr>
        <p:spPr>
          <a:xfrm>
            <a:off x="365580" y="1472175"/>
            <a:ext cx="7783500" cy="4212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None/>
            </a:pPr>
            <a:r>
              <a:rPr lang="en-US" sz="1600" u="sng">
                <a:latin typeface="Arial"/>
                <a:ea typeface="Arial"/>
                <a:cs typeface="Arial"/>
                <a:sym typeface="Arial"/>
              </a:rPr>
              <a:t>Gender</a:t>
            </a:r>
            <a:endParaRPr sz="1600">
              <a:latin typeface="Arial"/>
              <a:ea typeface="Arial"/>
              <a:cs typeface="Arial"/>
              <a:sym typeface="Arial"/>
            </a:endParaRPr>
          </a:p>
          <a:p>
            <a:pPr indent="0" lvl="0" marL="0" rtl="0" algn="l">
              <a:spcBef>
                <a:spcPts val="0"/>
              </a:spcBef>
              <a:spcAft>
                <a:spcPts val="0"/>
              </a:spcAft>
              <a:buClr>
                <a:schemeClr val="dk1"/>
              </a:buClr>
              <a:buSzPts val="1100"/>
              <a:buNone/>
            </a:pPr>
            <a:r>
              <a:t/>
            </a:r>
            <a:endParaRPr sz="1600">
              <a:latin typeface="Arial"/>
              <a:ea typeface="Arial"/>
              <a:cs typeface="Arial"/>
              <a:sym typeface="Arial"/>
            </a:endParaRPr>
          </a:p>
          <a:p>
            <a:pPr indent="0" lvl="0" marL="0" rtl="0" algn="l">
              <a:spcBef>
                <a:spcPts val="0"/>
              </a:spcBef>
              <a:spcAft>
                <a:spcPts val="0"/>
              </a:spcAft>
              <a:buClr>
                <a:schemeClr val="dk1"/>
              </a:buClr>
              <a:buSzPts val="1100"/>
              <a:buNone/>
            </a:pPr>
            <a:r>
              <a:t/>
            </a:r>
            <a:endParaRPr sz="1600" u="sng">
              <a:latin typeface="Arial"/>
              <a:ea typeface="Arial"/>
              <a:cs typeface="Arial"/>
              <a:sym typeface="Arial"/>
            </a:endParaRPr>
          </a:p>
          <a:p>
            <a:pPr indent="0" lvl="0" marL="0" rtl="0" algn="l">
              <a:spcBef>
                <a:spcPts val="0"/>
              </a:spcBef>
              <a:spcAft>
                <a:spcPts val="0"/>
              </a:spcAft>
              <a:buClr>
                <a:schemeClr val="dk1"/>
              </a:buClr>
              <a:buSzPts val="1100"/>
              <a:buNone/>
            </a:pPr>
            <a:r>
              <a:t/>
            </a:r>
            <a:endParaRPr sz="1600" u="sng">
              <a:latin typeface="Arial"/>
              <a:ea typeface="Arial"/>
              <a:cs typeface="Arial"/>
              <a:sym typeface="Arial"/>
            </a:endParaRPr>
          </a:p>
        </p:txBody>
      </p:sp>
      <p:sp>
        <p:nvSpPr>
          <p:cNvPr id="162" name="Google Shape;162;g373c55cb135_0_132"/>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63" name="Google Shape;163;g373c55cb135_0_132"/>
          <p:cNvSpPr txBox="1"/>
          <p:nvPr>
            <p:ph idx="12" type="sldNum"/>
          </p:nvPr>
        </p:nvSpPr>
        <p:spPr>
          <a:xfrm>
            <a:off x="8149167" y="6155266"/>
            <a:ext cx="65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4" name="Google Shape;164;g373c55cb135_0_132"/>
          <p:cNvPicPr preferRelativeResize="0"/>
          <p:nvPr/>
        </p:nvPicPr>
        <p:blipFill>
          <a:blip r:embed="rId3">
            <a:alphaModFix/>
          </a:blip>
          <a:stretch>
            <a:fillRect/>
          </a:stretch>
        </p:blipFill>
        <p:spPr>
          <a:xfrm>
            <a:off x="365575" y="1785327"/>
            <a:ext cx="8444700" cy="35862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73c55cb135_0_144"/>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Variable Analysis Summary</a:t>
            </a:r>
            <a:endParaRPr/>
          </a:p>
        </p:txBody>
      </p:sp>
      <p:sp>
        <p:nvSpPr>
          <p:cNvPr id="170" name="Google Shape;170;g373c55cb135_0_144"/>
          <p:cNvSpPr txBox="1"/>
          <p:nvPr>
            <p:ph idx="1" type="body"/>
          </p:nvPr>
        </p:nvSpPr>
        <p:spPr>
          <a:xfrm>
            <a:off x="365580" y="1472175"/>
            <a:ext cx="7783500" cy="42126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Balanced &amp; Uniform Data</a:t>
            </a:r>
            <a:r>
              <a:rPr lang="en-US" sz="1580">
                <a:latin typeface="Arial"/>
                <a:ea typeface="Arial"/>
                <a:cs typeface="Arial"/>
                <a:sym typeface="Arial"/>
              </a:rPr>
              <a:t>:</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a:latin typeface="Arial"/>
                <a:ea typeface="Arial"/>
                <a:cs typeface="Arial"/>
                <a:sym typeface="Arial"/>
              </a:rPr>
              <a:t>Patient profiles are evenly distributed across conditions, test results, age, and admission types—minimizing bias and class imbalance.</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Weak Inter-Variable Correlations:</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a:latin typeface="Arial"/>
                <a:ea typeface="Arial"/>
                <a:cs typeface="Arial"/>
                <a:sym typeface="Arial"/>
              </a:rPr>
              <a:t>Low correlation across variables confirms absence of hidden dependencies—ideal for controlled experimentation and prototyping.</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Stable Conditional Probabilities:</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a:latin typeface="Arial"/>
                <a:ea typeface="Arial"/>
                <a:cs typeface="Arial"/>
                <a:sym typeface="Arial"/>
              </a:rPr>
              <a:t>Minimal variation in abnormal test results and emergency admissions (~1–2%) suggests consistent behavior, though less reflective of real-world disparities.</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High Provider Diversity:</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a:latin typeface="Arial"/>
                <a:ea typeface="Arial"/>
                <a:cs typeface="Arial"/>
                <a:sym typeface="Arial"/>
              </a:rPr>
              <a:t>Over 40k doctors and 39k hospitals with low repeat assignments—supports testing decentralized triage logic.</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u="sng">
                <a:latin typeface="Arial"/>
                <a:ea typeface="Arial"/>
                <a:cs typeface="Arial"/>
                <a:sym typeface="Arial"/>
              </a:rPr>
              <a:t>Conclusion:</a:t>
            </a:r>
            <a:endParaRPr sz="1580" u="sng">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rPr lang="en-US" sz="1580">
                <a:latin typeface="Arial"/>
                <a:ea typeface="Arial"/>
                <a:cs typeface="Arial"/>
                <a:sym typeface="Arial"/>
              </a:rPr>
              <a:t>The dataset is synthetic but well-structured—perfect for early-stage NLP model training, multi-class classification, and workflow automation without confounding noise.</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a:p>
            <a:pPr indent="0" lvl="0" marL="0" rtl="0" algn="l">
              <a:lnSpc>
                <a:spcPct val="80000"/>
              </a:lnSpc>
              <a:spcBef>
                <a:spcPts val="0"/>
              </a:spcBef>
              <a:spcAft>
                <a:spcPts val="0"/>
              </a:spcAft>
              <a:buClr>
                <a:schemeClr val="dk1"/>
              </a:buClr>
              <a:buSzPts val="1018"/>
              <a:buNone/>
            </a:pPr>
            <a:r>
              <a:t/>
            </a:r>
            <a:endParaRPr sz="1580">
              <a:latin typeface="Arial"/>
              <a:ea typeface="Arial"/>
              <a:cs typeface="Arial"/>
              <a:sym typeface="Arial"/>
            </a:endParaRPr>
          </a:p>
        </p:txBody>
      </p:sp>
      <p:sp>
        <p:nvSpPr>
          <p:cNvPr id="171" name="Google Shape;171;g373c55cb135_0_144"/>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72" name="Google Shape;172;g373c55cb135_0_144"/>
          <p:cNvSpPr txBox="1"/>
          <p:nvPr>
            <p:ph idx="12" type="sldNum"/>
          </p:nvPr>
        </p:nvSpPr>
        <p:spPr>
          <a:xfrm>
            <a:off x="8149167" y="6155266"/>
            <a:ext cx="65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2017-11-20T16:23:43Z</dcterms:created>
</cp:coreProperties>
</file>